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6"/>
  </p:notesMasterIdLst>
  <p:sldIdLst>
    <p:sldId id="256" r:id="rId2"/>
    <p:sldId id="319" r:id="rId3"/>
    <p:sldId id="359" r:id="rId4"/>
    <p:sldId id="268" r:id="rId5"/>
    <p:sldId id="442" r:id="rId6"/>
    <p:sldId id="441" r:id="rId7"/>
    <p:sldId id="439" r:id="rId8"/>
    <p:sldId id="342" r:id="rId9"/>
    <p:sldId id="648" r:id="rId10"/>
    <p:sldId id="267" r:id="rId11"/>
    <p:sldId id="443" r:id="rId12"/>
    <p:sldId id="444" r:id="rId13"/>
    <p:sldId id="645" r:id="rId14"/>
    <p:sldId id="584" r:id="rId15"/>
    <p:sldId id="445" r:id="rId16"/>
    <p:sldId id="646" r:id="rId17"/>
    <p:sldId id="269" r:id="rId18"/>
    <p:sldId id="270" r:id="rId19"/>
    <p:sldId id="271" r:id="rId20"/>
    <p:sldId id="647" r:id="rId21"/>
    <p:sldId id="346" r:id="rId22"/>
    <p:sldId id="357" r:id="rId23"/>
    <p:sldId id="440" r:id="rId24"/>
    <p:sldId id="3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6" autoAdjust="0"/>
  </p:normalViewPr>
  <p:slideViewPr>
    <p:cSldViewPr>
      <p:cViewPr>
        <p:scale>
          <a:sx n="33" d="100"/>
          <a:sy n="33" d="100"/>
        </p:scale>
        <p:origin x="1928" y="7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55086-4508-46F8-B8AF-02CCFAFF4248}"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D940C-3D17-4A1F-BD88-E903A58D79CD}" type="slidenum">
              <a:rPr lang="en-US" smtClean="0"/>
              <a:t>‹#›</a:t>
            </a:fld>
            <a:endParaRPr lang="en-US"/>
          </a:p>
        </p:txBody>
      </p:sp>
    </p:spTree>
    <p:extLst>
      <p:ext uri="{BB962C8B-B14F-4D97-AF65-F5344CB8AC3E}">
        <p14:creationId xmlns:p14="http://schemas.microsoft.com/office/powerpoint/2010/main" val="410929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62261C21-AFE1-4982-9B88-5DBE5C41B38F}"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EB44-58A0-4AB0-8437-B5CD93BECD8D}"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261C21-AFE1-4982-9B88-5DBE5C41B38F}"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261C21-AFE1-4982-9B88-5DBE5C41B38F}" type="datetimeFigureOut">
              <a:rPr lang="en-US" smtClean="0"/>
              <a:pPr/>
              <a:t>8/28/2023</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261C21-AFE1-4982-9B88-5DBE5C41B38F}"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2261C21-AFE1-4982-9B88-5DBE5C41B38F}"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0EB44-58A0-4AB0-8437-B5CD93BECD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2261C21-AFE1-4982-9B88-5DBE5C41B38F}"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2261C21-AFE1-4982-9B88-5DBE5C41B38F}"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2261C21-AFE1-4982-9B88-5DBE5C41B38F}"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61C21-AFE1-4982-9B88-5DBE5C41B38F}"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0EB44-58A0-4AB0-8437-B5CD93BECD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2261C21-AFE1-4982-9B88-5DBE5C41B38F}"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0EB44-58A0-4AB0-8437-B5CD93BECD8D}"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62261C21-AFE1-4982-9B88-5DBE5C41B38F}" type="datetimeFigureOut">
              <a:rPr lang="en-US" smtClean="0"/>
              <a:pPr/>
              <a:t>8/28/2023</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2540EB44-58A0-4AB0-8437-B5CD93BECD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2261C21-AFE1-4982-9B88-5DBE5C41B38F}" type="datetimeFigureOut">
              <a:rPr lang="en-US" smtClean="0"/>
              <a:pPr/>
              <a:t>8/28/2023</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540EB44-58A0-4AB0-8437-B5CD93BECD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 1800</a:t>
            </a:r>
          </a:p>
        </p:txBody>
      </p:sp>
      <p:sp>
        <p:nvSpPr>
          <p:cNvPr id="3" name="Subtitle 2"/>
          <p:cNvSpPr>
            <a:spLocks noGrp="1"/>
          </p:cNvSpPr>
          <p:nvPr>
            <p:ph type="subTitle" idx="1"/>
          </p:nvPr>
        </p:nvSpPr>
        <p:spPr/>
        <p:txBody>
          <a:bodyPr/>
          <a:lstStyle/>
          <a:p>
            <a:r>
              <a:rPr lang="en-US" dirty="0"/>
              <a:t>Week 2 - Monday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BA93-5859-4AD8-86F3-3CCEBC3656D3}"/>
              </a:ext>
            </a:extLst>
          </p:cNvPr>
          <p:cNvSpPr>
            <a:spLocks noGrp="1"/>
          </p:cNvSpPr>
          <p:nvPr>
            <p:ph type="title"/>
          </p:nvPr>
        </p:nvSpPr>
        <p:spPr/>
        <p:txBody>
          <a:bodyPr/>
          <a:lstStyle/>
          <a:p>
            <a:r>
              <a:rPr lang="en-US" dirty="0"/>
              <a:t>Archimedes' method</a:t>
            </a:r>
          </a:p>
        </p:txBody>
      </p:sp>
      <p:sp>
        <p:nvSpPr>
          <p:cNvPr id="3" name="Content Placeholder 2">
            <a:extLst>
              <a:ext uri="{FF2B5EF4-FFF2-40B4-BE49-F238E27FC236}">
                <a16:creationId xmlns:a16="http://schemas.microsoft.com/office/drawing/2014/main" id="{6E479EE6-12B6-472C-BD48-EFEC53136602}"/>
              </a:ext>
            </a:extLst>
          </p:cNvPr>
          <p:cNvSpPr>
            <a:spLocks noGrp="1"/>
          </p:cNvSpPr>
          <p:nvPr>
            <p:ph idx="1"/>
          </p:nvPr>
        </p:nvSpPr>
        <p:spPr>
          <a:xfrm>
            <a:off x="609600" y="1775192"/>
            <a:ext cx="9067800" cy="4625609"/>
          </a:xfrm>
        </p:spPr>
        <p:txBody>
          <a:bodyPr>
            <a:normAutofit/>
          </a:bodyPr>
          <a:lstStyle/>
          <a:p>
            <a:r>
              <a:rPr lang="en-US" dirty="0"/>
              <a:t>Start with a unit circle</a:t>
            </a:r>
          </a:p>
          <a:p>
            <a:r>
              <a:rPr lang="en-US" dirty="0"/>
              <a:t>Draw polygons inside the circle</a:t>
            </a:r>
          </a:p>
          <a:p>
            <a:r>
              <a:rPr lang="en-US" dirty="0"/>
              <a:t>Calculate their perimeters</a:t>
            </a:r>
          </a:p>
          <a:p>
            <a:r>
              <a:rPr lang="en-US" dirty="0"/>
              <a:t>As the number of sides gets larger, the perimeters more closely approximate the circumference of the circle</a:t>
            </a:r>
          </a:p>
        </p:txBody>
      </p:sp>
      <p:pic>
        <p:nvPicPr>
          <p:cNvPr id="3074" name="Picture 2" descr="Archimedes - Crystalinks">
            <a:extLst>
              <a:ext uri="{FF2B5EF4-FFF2-40B4-BE49-F238E27FC236}">
                <a16:creationId xmlns:a16="http://schemas.microsoft.com/office/drawing/2014/main" id="{4175C67F-F416-4338-9133-E698658D6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1600200"/>
            <a:ext cx="2118361" cy="34071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A1612AF-AD53-48B1-801C-32F078968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449" y="4544353"/>
            <a:ext cx="5533102" cy="184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7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8201-6203-4548-AE5C-08B4BC19AD78}"/>
              </a:ext>
            </a:extLst>
          </p:cNvPr>
          <p:cNvSpPr>
            <a:spLocks noGrp="1"/>
          </p:cNvSpPr>
          <p:nvPr>
            <p:ph type="title"/>
          </p:nvPr>
        </p:nvSpPr>
        <p:spPr/>
        <p:txBody>
          <a:bodyPr/>
          <a:lstStyle/>
          <a:p>
            <a:r>
              <a:rPr lang="en-US" dirty="0"/>
              <a:t>Math behind Archimedes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61CF3C6-ECAB-4EB5-9879-25F3CA05BFD6}"/>
                  </a:ext>
                </a:extLst>
              </p:cNvPr>
              <p:cNvSpPr>
                <a:spLocks noGrp="1"/>
              </p:cNvSpPr>
              <p:nvPr>
                <p:ph idx="1"/>
              </p:nvPr>
            </p:nvSpPr>
            <p:spPr>
              <a:xfrm>
                <a:off x="609599" y="1775192"/>
                <a:ext cx="7506049" cy="4625609"/>
              </a:xfrm>
            </p:spPr>
            <p:txBody>
              <a:bodyPr>
                <a:normAutofit fontScale="92500" lnSpcReduction="20000"/>
              </a:bodyPr>
              <a:lstStyle/>
              <a:p>
                <a:r>
                  <a:rPr lang="en-US" dirty="0"/>
                  <a:t>An </a:t>
                </a:r>
                <a:r>
                  <a:rPr lang="en-US" b="1" i="1" dirty="0"/>
                  <a:t>n</a:t>
                </a:r>
                <a:r>
                  <a:rPr lang="en-US" dirty="0"/>
                  <a:t>-sided polygon inside of a unit circle is made up of </a:t>
                </a:r>
                <a:r>
                  <a:rPr lang="en-US" b="1" i="1" dirty="0"/>
                  <a:t>n</a:t>
                </a:r>
                <a:r>
                  <a:rPr lang="en-US" dirty="0"/>
                  <a:t> triangles, fit together like a pizza</a:t>
                </a:r>
              </a:p>
              <a:p>
                <a:r>
                  <a:rPr lang="en-US" dirty="0"/>
                  <a:t>Angle </a:t>
                </a:r>
                <a:r>
                  <a:rPr lang="en-US" b="1" i="1" dirty="0"/>
                  <a:t>B</a:t>
                </a:r>
                <a:r>
                  <a:rPr lang="en-US" dirty="0"/>
                  <a:t> is 360 / </a:t>
                </a:r>
                <a:r>
                  <a:rPr lang="en-US" b="1" i="1" dirty="0"/>
                  <a:t>n</a:t>
                </a:r>
              </a:p>
              <a:p>
                <a:r>
                  <a:rPr lang="en-US" dirty="0"/>
                  <a:t>Side </a:t>
                </a:r>
                <a:r>
                  <a:rPr lang="en-US" b="1" i="1" dirty="0"/>
                  <a:t>s</a:t>
                </a:r>
                <a:r>
                  <a:rPr lang="en-US" dirty="0"/>
                  <a:t> is opposite </a:t>
                </a:r>
                <a:r>
                  <a:rPr lang="en-US" b="1" i="1" dirty="0"/>
                  <a:t>B</a:t>
                </a:r>
              </a:p>
              <a:p>
                <a:r>
                  <a:rPr lang="en-US" dirty="0"/>
                  <a:t>Each triangle is made up of two right triangles with a height of ½</a:t>
                </a:r>
                <a:r>
                  <a:rPr lang="en-US" b="1" i="1" dirty="0"/>
                  <a:t>s</a:t>
                </a:r>
              </a:p>
              <a:p>
                <a:r>
                  <a:rPr lang="en-US" dirty="0"/>
                  <a:t>Because it's a unit circle, </a:t>
                </a:r>
                <a:r>
                  <a:rPr lang="en-US" b="1" i="1" dirty="0"/>
                  <a:t>r</a:t>
                </a:r>
                <a:r>
                  <a:rPr lang="en-US" dirty="0"/>
                  <a:t> = 1, so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sin</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𝐵</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endParaRPr lang="en-US" dirty="0"/>
              </a:p>
              <a:p>
                <a:r>
                  <a:rPr lang="en-US" dirty="0"/>
                  <a:t>The total perimeter is:</a:t>
                </a:r>
              </a:p>
              <a:p>
                <a:pPr marL="118872"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
                        <a:rPr lang="en-US" b="0" i="1" smtClean="0">
                          <a:latin typeface="Cambria Math" panose="02040503050406030204" pitchFamily="18" charset="0"/>
                        </a:rPr>
                        <m:t>𝑛</m:t>
                      </m:r>
                      <m:f>
                        <m:fPr>
                          <m:ctrlPr>
                            <a:rPr lang="en-US" i="1">
                              <a:latin typeface="Cambria Math" panose="02040503050406030204" pitchFamily="18" charset="0"/>
                            </a:rPr>
                          </m:ctrlPr>
                        </m:fPr>
                        <m:num>
                          <m:r>
                            <a:rPr lang="en-US" i="1">
                              <a:latin typeface="Cambria Math" panose="02040503050406030204" pitchFamily="18" charset="0"/>
                            </a:rPr>
                            <m:t>𝑠</m:t>
                          </m:r>
                        </m:num>
                        <m:den>
                          <m:r>
                            <a:rPr lang="en-US" i="1">
                              <a:latin typeface="Cambria Math" panose="02040503050406030204" pitchFamily="18" charset="0"/>
                            </a:rPr>
                            <m:t>2</m:t>
                          </m:r>
                        </m:den>
                      </m:f>
                      <m:r>
                        <a:rPr lang="en-US" i="1">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sin</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m:t>
                          </m:r>
                        </m:num>
                        <m:den>
                          <m:r>
                            <a:rPr lang="en-US" i="1">
                              <a:latin typeface="Cambria Math" panose="02040503050406030204" pitchFamily="18" charset="0"/>
                            </a:rPr>
                            <m:t>2</m:t>
                          </m:r>
                        </m:den>
                      </m:f>
                      <m:r>
                        <a:rPr lang="en-US" i="1">
                          <a:latin typeface="Cambria Math" panose="02040503050406030204" pitchFamily="18" charset="0"/>
                        </a:rPr>
                        <m:t>)</m:t>
                      </m:r>
                    </m:oMath>
                  </m:oMathPara>
                </a14:m>
                <a:endParaRPr lang="en-US" dirty="0"/>
              </a:p>
            </p:txBody>
          </p:sp>
        </mc:Choice>
        <mc:Fallback>
          <p:sp>
            <p:nvSpPr>
              <p:cNvPr id="3" name="Content Placeholder 2">
                <a:extLst>
                  <a:ext uri="{FF2B5EF4-FFF2-40B4-BE49-F238E27FC236}">
                    <a16:creationId xmlns:a16="http://schemas.microsoft.com/office/drawing/2014/main" id="{961CF3C6-ECAB-4EB5-9879-25F3CA05BFD6}"/>
                  </a:ext>
                </a:extLst>
              </p:cNvPr>
              <p:cNvSpPr>
                <a:spLocks noGrp="1" noRot="1" noChangeAspect="1" noMove="1" noResize="1" noEditPoints="1" noAdjustHandles="1" noChangeArrowheads="1" noChangeShapeType="1" noTextEdit="1"/>
              </p:cNvSpPr>
              <p:nvPr>
                <p:ph idx="1"/>
              </p:nvPr>
            </p:nvSpPr>
            <p:spPr>
              <a:xfrm>
                <a:off x="609599" y="1775192"/>
                <a:ext cx="7506049" cy="4625609"/>
              </a:xfrm>
              <a:blipFill>
                <a:blip r:embed="rId2"/>
                <a:stretch>
                  <a:fillRect t="-237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D492A4B-CA3E-4FDB-A242-E60E365428FE}"/>
              </a:ext>
            </a:extLst>
          </p:cNvPr>
          <p:cNvSpPr/>
          <p:nvPr/>
        </p:nvSpPr>
        <p:spPr>
          <a:xfrm>
            <a:off x="8229600" y="2438400"/>
            <a:ext cx="3657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6B0CAF3-7F0C-45A8-A3C5-399FFC6D06C0}"/>
              </a:ext>
            </a:extLst>
          </p:cNvPr>
          <p:cNvSpPr/>
          <p:nvPr/>
        </p:nvSpPr>
        <p:spPr>
          <a:xfrm>
            <a:off x="9358884" y="4242163"/>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17FE004A-CBFE-49DC-9E47-71E70D8D9606}"/>
              </a:ext>
            </a:extLst>
          </p:cNvPr>
          <p:cNvSpPr/>
          <p:nvPr/>
        </p:nvSpPr>
        <p:spPr>
          <a:xfrm flipV="1">
            <a:off x="9358884" y="2575560"/>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27C30A45-8189-49E1-B04D-FE216D5C90BD}"/>
              </a:ext>
            </a:extLst>
          </p:cNvPr>
          <p:cNvSpPr/>
          <p:nvPr/>
        </p:nvSpPr>
        <p:spPr>
          <a:xfrm rot="16200000">
            <a:off x="10192186" y="3421379"/>
            <a:ext cx="1399032" cy="169164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FF37940-E697-45DC-B75F-800D734531DC}"/>
              </a:ext>
            </a:extLst>
          </p:cNvPr>
          <p:cNvSpPr/>
          <p:nvPr/>
        </p:nvSpPr>
        <p:spPr>
          <a:xfrm rot="16200000" flipV="1">
            <a:off x="8525583" y="3421380"/>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305F1A-FE11-4823-A5C8-B13BDEF66404}"/>
              </a:ext>
            </a:extLst>
          </p:cNvPr>
          <p:cNvGrpSpPr/>
          <p:nvPr/>
        </p:nvGrpSpPr>
        <p:grpSpPr>
          <a:xfrm rot="2700000">
            <a:off x="9353333" y="2593630"/>
            <a:ext cx="1399032" cy="3358243"/>
            <a:chOff x="9130284" y="2727960"/>
            <a:chExt cx="1399032" cy="3358243"/>
          </a:xfrm>
        </p:grpSpPr>
        <p:sp>
          <p:nvSpPr>
            <p:cNvPr id="11" name="Isosceles Triangle 10">
              <a:extLst>
                <a:ext uri="{FF2B5EF4-FFF2-40B4-BE49-F238E27FC236}">
                  <a16:creationId xmlns:a16="http://schemas.microsoft.com/office/drawing/2014/main" id="{2873FD85-48EA-44E1-B670-9FC66DD43479}"/>
                </a:ext>
              </a:extLst>
            </p:cNvPr>
            <p:cNvSpPr/>
            <p:nvPr/>
          </p:nvSpPr>
          <p:spPr>
            <a:xfrm>
              <a:off x="9130284" y="4394563"/>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F132B2B-85C0-461B-B215-CF0248BA44A8}"/>
                </a:ext>
              </a:extLst>
            </p:cNvPr>
            <p:cNvSpPr/>
            <p:nvPr/>
          </p:nvSpPr>
          <p:spPr>
            <a:xfrm flipV="1">
              <a:off x="9130284" y="2727960"/>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BBC67E5-AF63-414F-88AC-D9FB849F6E68}"/>
              </a:ext>
            </a:extLst>
          </p:cNvPr>
          <p:cNvGrpSpPr/>
          <p:nvPr/>
        </p:nvGrpSpPr>
        <p:grpSpPr>
          <a:xfrm rot="18900000">
            <a:off x="9364435" y="2593630"/>
            <a:ext cx="1399032" cy="3358243"/>
            <a:chOff x="9130284" y="2727960"/>
            <a:chExt cx="1399032" cy="3358243"/>
          </a:xfrm>
        </p:grpSpPr>
        <p:sp>
          <p:nvSpPr>
            <p:cNvPr id="14" name="Isosceles Triangle 13">
              <a:extLst>
                <a:ext uri="{FF2B5EF4-FFF2-40B4-BE49-F238E27FC236}">
                  <a16:creationId xmlns:a16="http://schemas.microsoft.com/office/drawing/2014/main" id="{69724074-EAF6-4F8A-86E9-05DBBD971B01}"/>
                </a:ext>
              </a:extLst>
            </p:cNvPr>
            <p:cNvSpPr/>
            <p:nvPr/>
          </p:nvSpPr>
          <p:spPr>
            <a:xfrm>
              <a:off x="9130284" y="4394563"/>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5B488BF-8191-4DAA-9DB4-9DE25AD9AF99}"/>
                </a:ext>
              </a:extLst>
            </p:cNvPr>
            <p:cNvSpPr/>
            <p:nvPr/>
          </p:nvSpPr>
          <p:spPr>
            <a:xfrm flipV="1">
              <a:off x="9130284" y="2727960"/>
              <a:ext cx="1399032" cy="169164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EBA557F-F649-4075-9DB7-CD0BE679D495}"/>
              </a:ext>
            </a:extLst>
          </p:cNvPr>
          <p:cNvSpPr txBox="1"/>
          <p:nvPr/>
        </p:nvSpPr>
        <p:spPr>
          <a:xfrm>
            <a:off x="9857433" y="3421908"/>
            <a:ext cx="405404" cy="523220"/>
          </a:xfrm>
          <a:prstGeom prst="rect">
            <a:avLst/>
          </a:prstGeom>
          <a:noFill/>
        </p:spPr>
        <p:txBody>
          <a:bodyPr wrap="square" rtlCol="0">
            <a:spAutoFit/>
          </a:bodyPr>
          <a:lstStyle/>
          <a:p>
            <a:pPr algn="ctr"/>
            <a:r>
              <a:rPr lang="en-US" sz="2800" b="1" i="1" dirty="0"/>
              <a:t>B</a:t>
            </a:r>
            <a:endParaRPr lang="en-US" b="1" i="1" dirty="0"/>
          </a:p>
        </p:txBody>
      </p:sp>
      <p:sp>
        <p:nvSpPr>
          <p:cNvPr id="17" name="TextBox 16">
            <a:extLst>
              <a:ext uri="{FF2B5EF4-FFF2-40B4-BE49-F238E27FC236}">
                <a16:creationId xmlns:a16="http://schemas.microsoft.com/office/drawing/2014/main" id="{A16F4A65-9077-43C2-91FF-548BB79D823C}"/>
              </a:ext>
            </a:extLst>
          </p:cNvPr>
          <p:cNvSpPr txBox="1"/>
          <p:nvPr/>
        </p:nvSpPr>
        <p:spPr>
          <a:xfrm>
            <a:off x="9889429" y="2537458"/>
            <a:ext cx="312906" cy="461665"/>
          </a:xfrm>
          <a:prstGeom prst="rect">
            <a:avLst/>
          </a:prstGeom>
          <a:noFill/>
        </p:spPr>
        <p:txBody>
          <a:bodyPr wrap="none" rtlCol="0">
            <a:spAutoFit/>
          </a:bodyPr>
          <a:lstStyle/>
          <a:p>
            <a:r>
              <a:rPr lang="en-US" sz="2400" b="1" i="1" dirty="0"/>
              <a:t>s</a:t>
            </a:r>
            <a:endParaRPr lang="en-US" b="1" i="1" dirty="0"/>
          </a:p>
        </p:txBody>
      </p:sp>
      <p:cxnSp>
        <p:nvCxnSpPr>
          <p:cNvPr id="19" name="Straight Connector 18">
            <a:extLst>
              <a:ext uri="{FF2B5EF4-FFF2-40B4-BE49-F238E27FC236}">
                <a16:creationId xmlns:a16="http://schemas.microsoft.com/office/drawing/2014/main" id="{8DFFDA6E-23BC-4FB5-B12C-C4FCCC13576D}"/>
              </a:ext>
            </a:extLst>
          </p:cNvPr>
          <p:cNvCxnSpPr>
            <a:stCxn id="14" idx="0"/>
            <a:endCxn id="7" idx="3"/>
          </p:cNvCxnSpPr>
          <p:nvPr/>
        </p:nvCxnSpPr>
        <p:spPr>
          <a:xfrm>
            <a:off x="10055099" y="4263900"/>
            <a:ext cx="1682423" cy="32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C3B2273-3A35-4B45-A2EB-741A638B4FC4}"/>
              </a:ext>
            </a:extLst>
          </p:cNvPr>
          <p:cNvSpPr txBox="1"/>
          <p:nvPr/>
        </p:nvSpPr>
        <p:spPr>
          <a:xfrm>
            <a:off x="11277600" y="3729335"/>
            <a:ext cx="495649" cy="461665"/>
          </a:xfrm>
          <a:prstGeom prst="rect">
            <a:avLst/>
          </a:prstGeom>
          <a:noFill/>
        </p:spPr>
        <p:txBody>
          <a:bodyPr wrap="none" rtlCol="0">
            <a:spAutoFit/>
          </a:bodyPr>
          <a:lstStyle/>
          <a:p>
            <a:r>
              <a:rPr lang="en-US" sz="2400" b="1" i="1" dirty="0"/>
              <a:t>s</a:t>
            </a:r>
            <a:r>
              <a:rPr lang="en-US" dirty="0"/>
              <a:t>/2</a:t>
            </a:r>
            <a:endParaRPr lang="en-US" b="1" i="1" dirty="0"/>
          </a:p>
        </p:txBody>
      </p:sp>
    </p:spTree>
    <p:extLst>
      <p:ext uri="{BB962C8B-B14F-4D97-AF65-F5344CB8AC3E}">
        <p14:creationId xmlns:p14="http://schemas.microsoft.com/office/powerpoint/2010/main" val="427925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7B7F-2BA5-4368-818B-E1B16DD4FEBB}"/>
              </a:ext>
            </a:extLst>
          </p:cNvPr>
          <p:cNvSpPr>
            <a:spLocks noGrp="1"/>
          </p:cNvSpPr>
          <p:nvPr>
            <p:ph type="title"/>
          </p:nvPr>
        </p:nvSpPr>
        <p:spPr/>
        <p:txBody>
          <a:bodyPr/>
          <a:lstStyle/>
          <a:p>
            <a:r>
              <a:rPr lang="en-US" dirty="0"/>
              <a:t>Writing a function</a:t>
            </a:r>
          </a:p>
        </p:txBody>
      </p:sp>
      <p:sp>
        <p:nvSpPr>
          <p:cNvPr id="3" name="Content Placeholder 2">
            <a:extLst>
              <a:ext uri="{FF2B5EF4-FFF2-40B4-BE49-F238E27FC236}">
                <a16:creationId xmlns:a16="http://schemas.microsoft.com/office/drawing/2014/main" id="{6FED7035-C1B1-49BE-A8DD-54EFE3A4C0B1}"/>
              </a:ext>
            </a:extLst>
          </p:cNvPr>
          <p:cNvSpPr>
            <a:spLocks noGrp="1"/>
          </p:cNvSpPr>
          <p:nvPr>
            <p:ph idx="1"/>
          </p:nvPr>
        </p:nvSpPr>
        <p:spPr/>
        <p:txBody>
          <a:bodyPr/>
          <a:lstStyle/>
          <a:p>
            <a:r>
              <a:rPr lang="en-US" dirty="0"/>
              <a:t>We can write a function that will take different values for sides, the number of sides that the polygon will have</a:t>
            </a:r>
          </a:p>
          <a:p>
            <a:r>
              <a:rPr lang="en-US" dirty="0"/>
              <a:t>Each one will give us different approximations to </a:t>
            </a:r>
            <a:r>
              <a:rPr lang="el-GR" dirty="0"/>
              <a:t>π</a:t>
            </a:r>
            <a:endParaRPr lang="en-US" dirty="0"/>
          </a:p>
          <a:p>
            <a:r>
              <a:rPr lang="en-US" dirty="0"/>
              <a:t>Let's complete the following function definition, using the math on the previous slide:</a:t>
            </a:r>
          </a:p>
        </p:txBody>
      </p:sp>
      <p:sp>
        <p:nvSpPr>
          <p:cNvPr id="4" name="Content Placeholder 2">
            <a:extLst>
              <a:ext uri="{FF2B5EF4-FFF2-40B4-BE49-F238E27FC236}">
                <a16:creationId xmlns:a16="http://schemas.microsoft.com/office/drawing/2014/main" id="{8833ABD9-AF74-4FA9-9CA9-C083B0A22924}"/>
              </a:ext>
            </a:extLst>
          </p:cNvPr>
          <p:cNvSpPr txBox="1">
            <a:spLocks/>
          </p:cNvSpPr>
          <p:nvPr/>
        </p:nvSpPr>
        <p:spPr>
          <a:xfrm>
            <a:off x="609600" y="4648200"/>
            <a:ext cx="10972800" cy="762000"/>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a:solidFill>
                  <a:schemeClr val="accent6"/>
                </a:solidFill>
                <a:latin typeface="Courier New" pitchFamily="49" charset="0"/>
                <a:cs typeface="Courier New" pitchFamily="49" charset="0"/>
              </a:rPr>
              <a:t>def</a:t>
            </a:r>
            <a:r>
              <a:rPr lang="en-US" sz="2800" b="1" dirty="0">
                <a:latin typeface="Courier New" pitchFamily="49" charset="0"/>
                <a:cs typeface="Courier New" pitchFamily="49" charset="0"/>
              </a:rPr>
              <a:t> </a:t>
            </a:r>
            <a:r>
              <a:rPr lang="en-US" sz="2800" b="1" dirty="0" err="1">
                <a:latin typeface="Courier New" pitchFamily="49" charset="0"/>
                <a:cs typeface="Courier New" pitchFamily="49" charset="0"/>
              </a:rPr>
              <a:t>archimedes</a:t>
            </a:r>
            <a:r>
              <a:rPr lang="en-US" sz="2800" b="1" dirty="0">
                <a:latin typeface="Courier New" pitchFamily="49" charset="0"/>
                <a:cs typeface="Courier New" pitchFamily="49" charset="0"/>
              </a:rPr>
              <a:t>(sides):</a:t>
            </a:r>
            <a:endPar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endParaRPr>
          </a:p>
        </p:txBody>
      </p:sp>
    </p:spTree>
    <p:extLst>
      <p:ext uri="{BB962C8B-B14F-4D97-AF65-F5344CB8AC3E}">
        <p14:creationId xmlns:p14="http://schemas.microsoft.com/office/powerpoint/2010/main" val="35376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itchFamily="49" charset="0"/>
                <a:cs typeface="Courier New" pitchFamily="49" charset="0"/>
              </a:rPr>
              <a:t>return</a:t>
            </a:r>
            <a:r>
              <a:rPr lang="en-US" dirty="0"/>
              <a:t> statements</a:t>
            </a:r>
          </a:p>
        </p:txBody>
      </p:sp>
      <p:sp>
        <p:nvSpPr>
          <p:cNvPr id="3" name="Content Placeholder 2"/>
          <p:cNvSpPr>
            <a:spLocks noGrp="1"/>
          </p:cNvSpPr>
          <p:nvPr>
            <p:ph idx="1"/>
          </p:nvPr>
        </p:nvSpPr>
        <p:spPr/>
        <p:txBody>
          <a:bodyPr>
            <a:normAutofit/>
          </a:bodyPr>
          <a:lstStyle/>
          <a:p>
            <a:r>
              <a:rPr lang="en-US" dirty="0"/>
              <a:t>Like most code in Python, the code inside of a function executes line by line</a:t>
            </a:r>
          </a:p>
          <a:p>
            <a:r>
              <a:rPr lang="en-US" dirty="0"/>
              <a:t>Of course, you are allowed to put loops inside functions</a:t>
            </a:r>
          </a:p>
          <a:p>
            <a:r>
              <a:rPr lang="en-US" dirty="0"/>
              <a:t>You can also put in </a:t>
            </a:r>
            <a:r>
              <a:rPr lang="en-US" b="1" dirty="0">
                <a:latin typeface="Courier New" pitchFamily="49" charset="0"/>
                <a:cs typeface="Courier New" pitchFamily="49" charset="0"/>
              </a:rPr>
              <a:t>return</a:t>
            </a:r>
            <a:r>
              <a:rPr lang="en-US" dirty="0"/>
              <a:t> statements</a:t>
            </a:r>
          </a:p>
          <a:p>
            <a:r>
              <a:rPr lang="en-US" dirty="0"/>
              <a:t>A function will stop executing and jump back to wherever it was called from when it hits a </a:t>
            </a:r>
            <a:r>
              <a:rPr lang="en-US" b="1" dirty="0">
                <a:latin typeface="Courier New" pitchFamily="49" charset="0"/>
                <a:cs typeface="Courier New" pitchFamily="49" charset="0"/>
              </a:rPr>
              <a:t>return</a:t>
            </a:r>
          </a:p>
          <a:p>
            <a:r>
              <a:rPr lang="en-US" dirty="0"/>
              <a:t>The </a:t>
            </a:r>
            <a:r>
              <a:rPr lang="en-US" b="1" dirty="0">
                <a:latin typeface="Courier New" pitchFamily="49" charset="0"/>
                <a:cs typeface="Courier New" pitchFamily="49" charset="0"/>
              </a:rPr>
              <a:t>return</a:t>
            </a:r>
            <a:r>
              <a:rPr lang="en-US" dirty="0"/>
              <a:t> statement is where you put the value that will be given back to the caller</a:t>
            </a:r>
          </a:p>
        </p:txBody>
      </p:sp>
    </p:spTree>
    <p:extLst>
      <p:ext uri="{BB962C8B-B14F-4D97-AF65-F5344CB8AC3E}">
        <p14:creationId xmlns:p14="http://schemas.microsoft.com/office/powerpoint/2010/main" val="61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latin typeface="Courier New" panose="02070309020205020404" pitchFamily="49" charset="0"/>
                <a:cs typeface="Courier New" panose="02070309020205020404" pitchFamily="49" charset="0"/>
              </a:rPr>
              <a:t>range()</a:t>
            </a:r>
            <a:r>
              <a:rPr lang="en-US" dirty="0"/>
              <a:t> function</a:t>
            </a:r>
          </a:p>
        </p:txBody>
      </p:sp>
      <p:sp>
        <p:nvSpPr>
          <p:cNvPr id="3" name="Content Placeholder 2"/>
          <p:cNvSpPr>
            <a:spLocks noGrp="1"/>
          </p:cNvSpPr>
          <p:nvPr>
            <p:ph idx="1"/>
          </p:nvPr>
        </p:nvSpPr>
        <p:spPr>
          <a:xfrm>
            <a:off x="609600" y="1775192"/>
            <a:ext cx="10972800" cy="4397009"/>
          </a:xfrm>
        </p:spPr>
        <p:txBody>
          <a:bodyPr>
            <a:normAutofit fontScale="85000" lnSpcReduction="20000"/>
          </a:bodyPr>
          <a:lstStyle/>
          <a:p>
            <a:r>
              <a:rPr lang="en-US" dirty="0"/>
              <a:t>The </a:t>
            </a:r>
            <a:r>
              <a:rPr lang="en-US" b="1" dirty="0">
                <a:latin typeface="Courier New" panose="02070309020205020404" pitchFamily="49" charset="0"/>
                <a:cs typeface="Courier New" panose="02070309020205020404" pitchFamily="49" charset="0"/>
              </a:rPr>
              <a:t>range()</a:t>
            </a:r>
            <a:r>
              <a:rPr lang="en-US" dirty="0"/>
              <a:t> function produces a sequence of values that a variable will take on</a:t>
            </a:r>
          </a:p>
          <a:p>
            <a:r>
              <a:rPr lang="en-US" dirty="0"/>
              <a:t>With only a single parameter </a:t>
            </a:r>
            <a:r>
              <a:rPr lang="en-US" b="1" dirty="0">
                <a:latin typeface="Courier New" panose="02070309020205020404" pitchFamily="49" charset="0"/>
                <a:cs typeface="Courier New" panose="02070309020205020404" pitchFamily="49" charset="0"/>
              </a:rPr>
              <a:t>n</a:t>
            </a:r>
            <a:r>
              <a:rPr lang="en-US" dirty="0"/>
              <a:t>, the sequences of numbers is 0, 1, 2,…,</a:t>
            </a:r>
            <a:r>
              <a:rPr lang="en-US" b="1" dirty="0">
                <a:latin typeface="Courier New" panose="02070309020205020404" pitchFamily="49" charset="0"/>
                <a:cs typeface="Courier New" panose="02070309020205020404" pitchFamily="49" charset="0"/>
              </a:rPr>
              <a:t>n</a:t>
            </a:r>
            <a:r>
              <a:rPr lang="en-US" dirty="0"/>
              <a:t> – 1 (but not </a:t>
            </a:r>
            <a:r>
              <a:rPr lang="en-US" b="1" dirty="0">
                <a:latin typeface="Courier New" panose="02070309020205020404" pitchFamily="49" charset="0"/>
                <a:cs typeface="Courier New" panose="02070309020205020404" pitchFamily="49" charset="0"/>
              </a:rPr>
              <a:t>n</a:t>
            </a:r>
            <a:r>
              <a:rPr lang="en-US" dirty="0"/>
              <a:t>)</a:t>
            </a:r>
          </a:p>
          <a:p>
            <a:endParaRPr lang="en-US" dirty="0"/>
          </a:p>
          <a:p>
            <a:endParaRPr lang="en-US" dirty="0"/>
          </a:p>
          <a:p>
            <a:r>
              <a:rPr lang="en-US" dirty="0"/>
              <a:t>With two parameters, </a:t>
            </a:r>
            <a:r>
              <a:rPr lang="en-US" b="1" dirty="0">
                <a:latin typeface="Courier New" panose="02070309020205020404" pitchFamily="49" charset="0"/>
                <a:cs typeface="Courier New" panose="02070309020205020404" pitchFamily="49" charset="0"/>
              </a:rPr>
              <a:t>a</a:t>
            </a:r>
            <a:r>
              <a:rPr lang="en-US" dirty="0"/>
              <a:t> and </a:t>
            </a:r>
            <a:r>
              <a:rPr lang="en-US" b="1" dirty="0">
                <a:latin typeface="Courier New" panose="02070309020205020404" pitchFamily="49" charset="0"/>
                <a:cs typeface="Courier New" panose="02070309020205020404" pitchFamily="49" charset="0"/>
              </a:rPr>
              <a:t>b</a:t>
            </a:r>
            <a:r>
              <a:rPr lang="en-US" dirty="0"/>
              <a:t>, the sequence starts at </a:t>
            </a:r>
            <a:r>
              <a:rPr lang="en-US" b="1" dirty="0">
                <a:latin typeface="Courier New" panose="02070309020205020404" pitchFamily="49" charset="0"/>
                <a:cs typeface="Courier New" panose="02070309020205020404" pitchFamily="49" charset="0"/>
              </a:rPr>
              <a:t>a</a:t>
            </a:r>
            <a:r>
              <a:rPr lang="en-US" dirty="0"/>
              <a:t> and goes up to </a:t>
            </a:r>
            <a:r>
              <a:rPr lang="en-US" b="1" dirty="0">
                <a:latin typeface="Courier New" panose="02070309020205020404" pitchFamily="49" charset="0"/>
                <a:cs typeface="Courier New" panose="02070309020205020404" pitchFamily="49" charset="0"/>
              </a:rPr>
              <a:t>b</a:t>
            </a:r>
            <a:r>
              <a:rPr lang="en-US" dirty="0"/>
              <a:t> – 1 (but not </a:t>
            </a:r>
            <a:r>
              <a:rPr lang="en-US" b="1" dirty="0">
                <a:latin typeface="Courier New" panose="02070309020205020404" pitchFamily="49" charset="0"/>
                <a:cs typeface="Courier New" panose="02070309020205020404" pitchFamily="49" charset="0"/>
              </a:rPr>
              <a:t>b</a:t>
            </a:r>
            <a:r>
              <a:rPr lang="en-US" dirty="0"/>
              <a:t>)</a:t>
            </a:r>
          </a:p>
          <a:p>
            <a:endParaRPr lang="en-US" dirty="0"/>
          </a:p>
          <a:p>
            <a:endParaRPr lang="en-US" dirty="0"/>
          </a:p>
          <a:p>
            <a:r>
              <a:rPr lang="en-US" dirty="0"/>
              <a:t>With three parameters, </a:t>
            </a:r>
            <a:r>
              <a:rPr lang="en-US" b="1" dirty="0">
                <a:latin typeface="Courier New" panose="02070309020205020404" pitchFamily="49" charset="0"/>
                <a:cs typeface="Courier New" panose="02070309020205020404" pitchFamily="49" charset="0"/>
              </a:rPr>
              <a:t>a</a:t>
            </a:r>
            <a:r>
              <a:rPr lang="en-US" dirty="0"/>
              <a:t>, </a:t>
            </a:r>
            <a:r>
              <a:rPr lang="en-US" b="1" dirty="0">
                <a:latin typeface="Courier New" panose="02070309020205020404" pitchFamily="49" charset="0"/>
                <a:cs typeface="Courier New" panose="02070309020205020404" pitchFamily="49" charset="0"/>
              </a:rPr>
              <a:t>b</a:t>
            </a:r>
            <a:r>
              <a:rPr lang="en-US" dirty="0"/>
              <a:t>, and </a:t>
            </a:r>
            <a:r>
              <a:rPr lang="en-US" b="1" dirty="0">
                <a:latin typeface="Courier New" panose="02070309020205020404" pitchFamily="49" charset="0"/>
                <a:cs typeface="Courier New" panose="02070309020205020404" pitchFamily="49" charset="0"/>
              </a:rPr>
              <a:t>step</a:t>
            </a:r>
            <a:r>
              <a:rPr lang="en-US" dirty="0"/>
              <a:t>, the sequence starts at </a:t>
            </a:r>
            <a:r>
              <a:rPr lang="en-US" b="1" dirty="0">
                <a:latin typeface="Courier New" panose="02070309020205020404" pitchFamily="49" charset="0"/>
                <a:cs typeface="Courier New" panose="02070309020205020404" pitchFamily="49" charset="0"/>
              </a:rPr>
              <a:t>a</a:t>
            </a:r>
            <a:r>
              <a:rPr lang="en-US" dirty="0"/>
              <a:t> and goes almost up to (but not including) </a:t>
            </a:r>
            <a:r>
              <a:rPr lang="en-US" b="1" dirty="0">
                <a:latin typeface="Courier New" panose="02070309020205020404" pitchFamily="49" charset="0"/>
                <a:cs typeface="Courier New" panose="02070309020205020404" pitchFamily="49" charset="0"/>
              </a:rPr>
              <a:t>b</a:t>
            </a:r>
            <a:r>
              <a:rPr lang="en-US" dirty="0"/>
              <a:t>, taking steps of size </a:t>
            </a:r>
            <a:r>
              <a:rPr lang="en-US" b="1" dirty="0">
                <a:latin typeface="Courier New" panose="02070309020205020404" pitchFamily="49" charset="0"/>
                <a:cs typeface="Courier New" panose="02070309020205020404" pitchFamily="49" charset="0"/>
              </a:rPr>
              <a:t>step</a:t>
            </a:r>
          </a:p>
        </p:txBody>
      </p:sp>
      <p:sp>
        <p:nvSpPr>
          <p:cNvPr id="4" name="Content Placeholder 2"/>
          <p:cNvSpPr txBox="1">
            <a:spLocks/>
          </p:cNvSpPr>
          <p:nvPr/>
        </p:nvSpPr>
        <p:spPr>
          <a:xfrm>
            <a:off x="609600" y="3276600"/>
            <a:ext cx="10972800" cy="457200"/>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ormAutofit fontScale="85000" lnSpcReduction="20000"/>
          </a:bodyPr>
          <a:lstStyle/>
          <a:p>
            <a:pPr marL="438912" indent="-320040">
              <a:buClr>
                <a:schemeClr val="accent1"/>
              </a:buClr>
              <a:buSzPct val="80000"/>
              <a:defRPr/>
            </a:pPr>
            <a:r>
              <a:rPr lang="en-US" sz="2700" b="1" dirty="0">
                <a:solidFill>
                  <a:schemeClr val="accent6"/>
                </a:solidFill>
                <a:latin typeface="Courier New" pitchFamily="49" charset="0"/>
                <a:cs typeface="Courier New" pitchFamily="49" charset="0"/>
              </a:rPr>
              <a:t>for</a:t>
            </a:r>
            <a:r>
              <a:rPr lang="en-US" sz="2700" b="1" dirty="0">
                <a:latin typeface="Courier New" pitchFamily="49" charset="0"/>
                <a:cs typeface="Courier New" pitchFamily="49" charset="0"/>
              </a:rPr>
              <a:t> </a:t>
            </a:r>
            <a:r>
              <a:rPr lang="en-US" sz="2700" b="1" dirty="0" err="1">
                <a:latin typeface="Courier New" pitchFamily="49" charset="0"/>
                <a:cs typeface="Courier New" pitchFamily="49" charset="0"/>
              </a:rPr>
              <a:t>i</a:t>
            </a:r>
            <a:r>
              <a:rPr lang="en-US" sz="2700" b="1" dirty="0">
                <a:latin typeface="Courier New" pitchFamily="49" charset="0"/>
                <a:cs typeface="Courier New" pitchFamily="49" charset="0"/>
              </a:rPr>
              <a:t> </a:t>
            </a:r>
            <a:r>
              <a:rPr lang="en-US" sz="2700" b="1" dirty="0">
                <a:solidFill>
                  <a:schemeClr val="accent6"/>
                </a:solidFill>
                <a:latin typeface="Courier New" pitchFamily="49" charset="0"/>
                <a:cs typeface="Courier New" pitchFamily="49" charset="0"/>
              </a:rPr>
              <a:t>in</a:t>
            </a:r>
            <a:r>
              <a:rPr lang="en-US" sz="2700" b="1" dirty="0">
                <a:latin typeface="Courier New" pitchFamily="49" charset="0"/>
                <a:cs typeface="Courier New" pitchFamily="49" charset="0"/>
              </a:rPr>
              <a:t> </a:t>
            </a:r>
            <a:r>
              <a:rPr lang="en-US" sz="2700" b="1" dirty="0">
                <a:solidFill>
                  <a:srgbClr val="7030A0"/>
                </a:solidFill>
                <a:latin typeface="Courier New" pitchFamily="49" charset="0"/>
                <a:cs typeface="Courier New" pitchFamily="49" charset="0"/>
              </a:rPr>
              <a:t>range</a:t>
            </a:r>
            <a:r>
              <a:rPr lang="en-US" sz="2700" b="1" dirty="0">
                <a:latin typeface="Courier New" pitchFamily="49" charset="0"/>
                <a:cs typeface="Courier New" pitchFamily="49" charset="0"/>
              </a:rPr>
              <a:t>(100):	</a:t>
            </a:r>
          </a:p>
        </p:txBody>
      </p:sp>
      <p:sp>
        <p:nvSpPr>
          <p:cNvPr id="5" name="Content Placeholder 2"/>
          <p:cNvSpPr txBox="1">
            <a:spLocks/>
          </p:cNvSpPr>
          <p:nvPr/>
        </p:nvSpPr>
        <p:spPr>
          <a:xfrm>
            <a:off x="609600" y="4572000"/>
            <a:ext cx="10972800" cy="457200"/>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ormAutofit fontScale="85000" lnSpcReduction="20000"/>
          </a:bodyPr>
          <a:lstStyle/>
          <a:p>
            <a:pPr marL="438912" indent="-320040">
              <a:buClr>
                <a:schemeClr val="accent1"/>
              </a:buClr>
              <a:buSzPct val="80000"/>
              <a:defRPr/>
            </a:pPr>
            <a:r>
              <a:rPr lang="en-US" sz="2700" b="1" dirty="0">
                <a:solidFill>
                  <a:schemeClr val="accent6"/>
                </a:solidFill>
                <a:latin typeface="Courier New" pitchFamily="49" charset="0"/>
                <a:cs typeface="Courier New" pitchFamily="49" charset="0"/>
              </a:rPr>
              <a:t>for</a:t>
            </a:r>
            <a:r>
              <a:rPr lang="en-US" sz="2700" b="1" dirty="0">
                <a:latin typeface="Courier New" pitchFamily="49" charset="0"/>
                <a:cs typeface="Courier New" pitchFamily="49" charset="0"/>
              </a:rPr>
              <a:t> </a:t>
            </a:r>
            <a:r>
              <a:rPr lang="en-US" sz="2700" b="1" dirty="0" err="1">
                <a:latin typeface="Courier New" pitchFamily="49" charset="0"/>
                <a:cs typeface="Courier New" pitchFamily="49" charset="0"/>
              </a:rPr>
              <a:t>i</a:t>
            </a:r>
            <a:r>
              <a:rPr lang="en-US" sz="2700" b="1" dirty="0">
                <a:latin typeface="Courier New" pitchFamily="49" charset="0"/>
                <a:cs typeface="Courier New" pitchFamily="49" charset="0"/>
              </a:rPr>
              <a:t> </a:t>
            </a:r>
            <a:r>
              <a:rPr lang="en-US" sz="2700" b="1" dirty="0">
                <a:solidFill>
                  <a:schemeClr val="accent6"/>
                </a:solidFill>
                <a:latin typeface="Courier New" pitchFamily="49" charset="0"/>
                <a:cs typeface="Courier New" pitchFamily="49" charset="0"/>
              </a:rPr>
              <a:t>in</a:t>
            </a:r>
            <a:r>
              <a:rPr lang="en-US" sz="2700" b="1" dirty="0">
                <a:latin typeface="Courier New" pitchFamily="49" charset="0"/>
                <a:cs typeface="Courier New" pitchFamily="49" charset="0"/>
              </a:rPr>
              <a:t> </a:t>
            </a:r>
            <a:r>
              <a:rPr lang="en-US" sz="2700" b="1" dirty="0">
                <a:solidFill>
                  <a:srgbClr val="7030A0"/>
                </a:solidFill>
                <a:latin typeface="Courier New" pitchFamily="49" charset="0"/>
                <a:cs typeface="Courier New" pitchFamily="49" charset="0"/>
              </a:rPr>
              <a:t>range</a:t>
            </a:r>
            <a:r>
              <a:rPr lang="en-US" sz="2700" b="1" dirty="0">
                <a:latin typeface="Courier New" pitchFamily="49" charset="0"/>
                <a:cs typeface="Courier New" pitchFamily="49" charset="0"/>
              </a:rPr>
              <a:t>(10,20):	</a:t>
            </a:r>
          </a:p>
        </p:txBody>
      </p:sp>
      <p:sp>
        <p:nvSpPr>
          <p:cNvPr id="6" name="Content Placeholder 2"/>
          <p:cNvSpPr txBox="1">
            <a:spLocks/>
          </p:cNvSpPr>
          <p:nvPr/>
        </p:nvSpPr>
        <p:spPr>
          <a:xfrm>
            <a:off x="609600" y="5905500"/>
            <a:ext cx="10972800" cy="457200"/>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ormAutofit fontScale="85000" lnSpcReduction="20000"/>
          </a:bodyPr>
          <a:lstStyle/>
          <a:p>
            <a:pPr marL="438912" indent="-320040">
              <a:buClr>
                <a:schemeClr val="accent1"/>
              </a:buClr>
              <a:buSzPct val="80000"/>
              <a:defRPr/>
            </a:pPr>
            <a:r>
              <a:rPr lang="en-US" sz="2700" b="1" dirty="0">
                <a:solidFill>
                  <a:schemeClr val="accent6"/>
                </a:solidFill>
                <a:latin typeface="Courier New" pitchFamily="49" charset="0"/>
                <a:cs typeface="Courier New" pitchFamily="49" charset="0"/>
              </a:rPr>
              <a:t>for</a:t>
            </a:r>
            <a:r>
              <a:rPr lang="en-US" sz="2700" b="1" dirty="0">
                <a:latin typeface="Courier New" pitchFamily="49" charset="0"/>
                <a:cs typeface="Courier New" pitchFamily="49" charset="0"/>
              </a:rPr>
              <a:t> </a:t>
            </a:r>
            <a:r>
              <a:rPr lang="en-US" sz="2700" b="1" dirty="0" err="1">
                <a:latin typeface="Courier New" pitchFamily="49" charset="0"/>
                <a:cs typeface="Courier New" pitchFamily="49" charset="0"/>
              </a:rPr>
              <a:t>i</a:t>
            </a:r>
            <a:r>
              <a:rPr lang="en-US" sz="2700" b="1" dirty="0">
                <a:latin typeface="Courier New" pitchFamily="49" charset="0"/>
                <a:cs typeface="Courier New" pitchFamily="49" charset="0"/>
              </a:rPr>
              <a:t> </a:t>
            </a:r>
            <a:r>
              <a:rPr lang="en-US" sz="2700" b="1" dirty="0">
                <a:solidFill>
                  <a:schemeClr val="accent6"/>
                </a:solidFill>
                <a:latin typeface="Courier New" pitchFamily="49" charset="0"/>
                <a:cs typeface="Courier New" pitchFamily="49" charset="0"/>
              </a:rPr>
              <a:t>in</a:t>
            </a:r>
            <a:r>
              <a:rPr lang="en-US" sz="2700" b="1" dirty="0">
                <a:latin typeface="Courier New" pitchFamily="49" charset="0"/>
                <a:cs typeface="Courier New" pitchFamily="49" charset="0"/>
              </a:rPr>
              <a:t> </a:t>
            </a:r>
            <a:r>
              <a:rPr lang="en-US" sz="2700" b="1" dirty="0">
                <a:solidFill>
                  <a:srgbClr val="7030A0"/>
                </a:solidFill>
                <a:latin typeface="Courier New" pitchFamily="49" charset="0"/>
                <a:cs typeface="Courier New" pitchFamily="49" charset="0"/>
              </a:rPr>
              <a:t>range</a:t>
            </a:r>
            <a:r>
              <a:rPr lang="en-US" sz="2700" b="1" dirty="0">
                <a:latin typeface="Courier New" pitchFamily="49" charset="0"/>
                <a:cs typeface="Courier New" pitchFamily="49" charset="0"/>
              </a:rPr>
              <a:t>(10,20,5):	</a:t>
            </a:r>
          </a:p>
        </p:txBody>
      </p:sp>
    </p:spTree>
    <p:extLst>
      <p:ext uri="{BB962C8B-B14F-4D97-AF65-F5344CB8AC3E}">
        <p14:creationId xmlns:p14="http://schemas.microsoft.com/office/powerpoint/2010/main" val="40675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9ABA-A7EF-4B2A-BFAF-C4F524CBE029}"/>
              </a:ext>
            </a:extLst>
          </p:cNvPr>
          <p:cNvSpPr>
            <a:spLocks noGrp="1"/>
          </p:cNvSpPr>
          <p:nvPr>
            <p:ph type="title"/>
          </p:nvPr>
        </p:nvSpPr>
        <p:spPr/>
        <p:txBody>
          <a:bodyPr/>
          <a:lstStyle/>
          <a:p>
            <a:r>
              <a:rPr lang="en-US" dirty="0"/>
              <a:t>Various approximation values</a:t>
            </a:r>
          </a:p>
        </p:txBody>
      </p:sp>
      <p:sp>
        <p:nvSpPr>
          <p:cNvPr id="3" name="Content Placeholder 2">
            <a:extLst>
              <a:ext uri="{FF2B5EF4-FFF2-40B4-BE49-F238E27FC236}">
                <a16:creationId xmlns:a16="http://schemas.microsoft.com/office/drawing/2014/main" id="{A3C9C342-8912-4200-91B6-E39E87D9FB43}"/>
              </a:ext>
            </a:extLst>
          </p:cNvPr>
          <p:cNvSpPr>
            <a:spLocks noGrp="1"/>
          </p:cNvSpPr>
          <p:nvPr>
            <p:ph idx="1"/>
          </p:nvPr>
        </p:nvSpPr>
        <p:spPr/>
        <p:txBody>
          <a:bodyPr/>
          <a:lstStyle/>
          <a:p>
            <a:r>
              <a:rPr lang="en-US" dirty="0"/>
              <a:t>Since we have a function, we can put it inside a </a:t>
            </a:r>
            <a:r>
              <a:rPr lang="en-US" b="1" dirty="0">
                <a:latin typeface="Courier New" panose="02070309020205020404" pitchFamily="49" charset="0"/>
                <a:cs typeface="Courier New" panose="02070309020205020404" pitchFamily="49" charset="0"/>
              </a:rPr>
              <a:t>for</a:t>
            </a:r>
            <a:r>
              <a:rPr lang="en-US" dirty="0"/>
              <a:t> loop to see how the approximation gets better with larger numbers of sides</a:t>
            </a:r>
          </a:p>
          <a:p>
            <a:r>
              <a:rPr lang="en-US" dirty="0"/>
              <a:t>We can use the third kind of </a:t>
            </a:r>
            <a:r>
              <a:rPr lang="en-US" b="1" dirty="0">
                <a:latin typeface="Courier New" panose="02070309020205020404" pitchFamily="49" charset="0"/>
                <a:cs typeface="Courier New" panose="02070309020205020404" pitchFamily="49" charset="0"/>
              </a:rPr>
              <a:t>range</a:t>
            </a:r>
            <a:r>
              <a:rPr lang="en-US" dirty="0"/>
              <a:t> statement, starting at 8, going up to (but not including) 100, and jumping in steps of 8 as well</a:t>
            </a:r>
          </a:p>
        </p:txBody>
      </p:sp>
      <p:sp>
        <p:nvSpPr>
          <p:cNvPr id="4" name="Content Placeholder 2">
            <a:extLst>
              <a:ext uri="{FF2B5EF4-FFF2-40B4-BE49-F238E27FC236}">
                <a16:creationId xmlns:a16="http://schemas.microsoft.com/office/drawing/2014/main" id="{D64C5DAB-1973-408D-842C-4E73AC96A811}"/>
              </a:ext>
            </a:extLst>
          </p:cNvPr>
          <p:cNvSpPr txBox="1">
            <a:spLocks/>
          </p:cNvSpPr>
          <p:nvPr/>
        </p:nvSpPr>
        <p:spPr>
          <a:xfrm>
            <a:off x="609600" y="4953000"/>
            <a:ext cx="10972800" cy="1219200"/>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a:solidFill>
                  <a:schemeClr val="accent6"/>
                </a:solidFill>
                <a:latin typeface="Courier New" pitchFamily="49" charset="0"/>
                <a:cs typeface="Courier New" pitchFamily="49" charset="0"/>
              </a:rPr>
              <a:t>for</a:t>
            </a:r>
            <a:r>
              <a:rPr lang="en-US" sz="2800" b="1" dirty="0">
                <a:latin typeface="Courier New" pitchFamily="49" charset="0"/>
                <a:cs typeface="Courier New" pitchFamily="49" charset="0"/>
              </a:rPr>
              <a:t> sides </a:t>
            </a:r>
            <a:r>
              <a:rPr lang="en-US" sz="2800" b="1" dirty="0">
                <a:solidFill>
                  <a:schemeClr val="accent6"/>
                </a:solidFill>
                <a:latin typeface="Courier New" pitchFamily="49" charset="0"/>
                <a:cs typeface="Courier New" pitchFamily="49" charset="0"/>
              </a:rPr>
              <a:t>in</a:t>
            </a:r>
            <a:r>
              <a:rPr lang="en-US" sz="2800" b="1" dirty="0">
                <a:latin typeface="Courier New" pitchFamily="49" charset="0"/>
                <a:cs typeface="Courier New" pitchFamily="49" charset="0"/>
              </a:rPr>
              <a:t> </a:t>
            </a:r>
            <a:r>
              <a:rPr lang="en-US" sz="2800" b="1" dirty="0">
                <a:solidFill>
                  <a:srgbClr val="7030A0"/>
                </a:solidFill>
                <a:latin typeface="Courier New" pitchFamily="49" charset="0"/>
                <a:cs typeface="Courier New" pitchFamily="49" charset="0"/>
              </a:rPr>
              <a:t>range</a:t>
            </a:r>
            <a:r>
              <a:rPr lang="en-US" sz="2800" b="1" dirty="0">
                <a:latin typeface="Courier New" pitchFamily="49" charset="0"/>
                <a:cs typeface="Courier New" pitchFamily="49" charset="0"/>
              </a:rPr>
              <a:t>(8, 100, 8):</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rPr>
              <a:t>	</a:t>
            </a:r>
            <a:r>
              <a:rPr kumimoji="0" lang="en-US" sz="2800" b="1" i="0" u="none" strike="noStrike" kern="1200" cap="none" spc="0" normalizeH="0" baseline="0" noProof="0" dirty="0">
                <a:ln>
                  <a:noFill/>
                </a:ln>
                <a:solidFill>
                  <a:srgbClr val="7030A0"/>
                </a:solidFill>
                <a:effectLst/>
                <a:uLnTx/>
                <a:uFillTx/>
                <a:latin typeface="Courier New" pitchFamily="49" charset="0"/>
                <a:cs typeface="Courier New" pitchFamily="49" charset="0"/>
              </a:rPr>
              <a:t>print</a:t>
            </a:r>
            <a:r>
              <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rPr>
              <a:t> (sides, </a:t>
            </a:r>
            <a:r>
              <a:rPr kumimoji="0" lang="en-US" sz="2800" b="1" i="0" u="none" strike="noStrike" kern="1200" cap="none" spc="0" normalizeH="0" baseline="0" noProof="0" dirty="0" err="1">
                <a:ln>
                  <a:noFill/>
                </a:ln>
                <a:solidFill>
                  <a:schemeClr val="tx1"/>
                </a:solidFill>
                <a:effectLst/>
                <a:uLnTx/>
                <a:uFillTx/>
                <a:latin typeface="Courier New" pitchFamily="49" charset="0"/>
                <a:cs typeface="Courier New" pitchFamily="49" charset="0"/>
              </a:rPr>
              <a:t>archimedes</a:t>
            </a:r>
            <a:r>
              <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rPr>
              <a:t>(sides))</a:t>
            </a:r>
          </a:p>
        </p:txBody>
      </p:sp>
    </p:spTree>
    <p:extLst>
      <p:ext uri="{BB962C8B-B14F-4D97-AF65-F5344CB8AC3E}">
        <p14:creationId xmlns:p14="http://schemas.microsoft.com/office/powerpoint/2010/main" val="41541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3BFF-4765-43C7-A0FA-4A1F686A2994}"/>
              </a:ext>
            </a:extLst>
          </p:cNvPr>
          <p:cNvSpPr>
            <a:spLocks noGrp="1"/>
          </p:cNvSpPr>
          <p:nvPr>
            <p:ph type="title"/>
          </p:nvPr>
        </p:nvSpPr>
        <p:spPr/>
        <p:txBody>
          <a:bodyPr/>
          <a:lstStyle/>
          <a:p>
            <a:r>
              <a:rPr lang="en-US" dirty="0"/>
              <a:t>Improved approximation</a:t>
            </a:r>
          </a:p>
        </p:txBody>
      </p:sp>
      <p:sp>
        <p:nvSpPr>
          <p:cNvPr id="3" name="Content Placeholder 2">
            <a:extLst>
              <a:ext uri="{FF2B5EF4-FFF2-40B4-BE49-F238E27FC236}">
                <a16:creationId xmlns:a16="http://schemas.microsoft.com/office/drawing/2014/main" id="{58A4EB94-C7CC-466E-BBB0-B3EFE4EC7AC8}"/>
              </a:ext>
            </a:extLst>
          </p:cNvPr>
          <p:cNvSpPr>
            <a:spLocks noGrp="1"/>
          </p:cNvSpPr>
          <p:nvPr>
            <p:ph idx="1"/>
          </p:nvPr>
        </p:nvSpPr>
        <p:spPr/>
        <p:txBody>
          <a:bodyPr/>
          <a:lstStyle/>
          <a:p>
            <a:r>
              <a:rPr lang="en-US" dirty="0"/>
              <a:t>Archimedes' real method is supposed to put a polygon inside </a:t>
            </a:r>
            <a:r>
              <a:rPr lang="en-US" i="1" dirty="0"/>
              <a:t>and</a:t>
            </a:r>
            <a:r>
              <a:rPr lang="en-US" dirty="0"/>
              <a:t> outside the circle</a:t>
            </a:r>
          </a:p>
          <a:p>
            <a:r>
              <a:rPr lang="en-US" dirty="0"/>
              <a:t>The average of their perimeters should be a better approximation of </a:t>
            </a:r>
            <a:r>
              <a:rPr lang="el-GR" dirty="0"/>
              <a:t>π</a:t>
            </a:r>
            <a:r>
              <a:rPr lang="en-US" dirty="0"/>
              <a:t> than either one alone</a:t>
            </a:r>
          </a:p>
          <a:p>
            <a:r>
              <a:rPr lang="en-US" dirty="0"/>
              <a:t>Let's make an improved version of our function that finds a better approximation</a:t>
            </a:r>
          </a:p>
        </p:txBody>
      </p:sp>
      <p:sp>
        <p:nvSpPr>
          <p:cNvPr id="4" name="Content Placeholder 2">
            <a:extLst>
              <a:ext uri="{FF2B5EF4-FFF2-40B4-BE49-F238E27FC236}">
                <a16:creationId xmlns:a16="http://schemas.microsoft.com/office/drawing/2014/main" id="{8BAB1B46-FF01-40FC-8F51-A057823A178C}"/>
              </a:ext>
            </a:extLst>
          </p:cNvPr>
          <p:cNvSpPr txBox="1">
            <a:spLocks/>
          </p:cNvSpPr>
          <p:nvPr/>
        </p:nvSpPr>
        <p:spPr>
          <a:xfrm>
            <a:off x="609600" y="5105400"/>
            <a:ext cx="10972800" cy="762000"/>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a:solidFill>
                  <a:schemeClr val="accent6"/>
                </a:solidFill>
                <a:latin typeface="Courier New" pitchFamily="49" charset="0"/>
                <a:cs typeface="Courier New" pitchFamily="49" charset="0"/>
              </a:rPr>
              <a:t>def</a:t>
            </a:r>
            <a:r>
              <a:rPr lang="en-US" sz="2800" b="1" dirty="0">
                <a:latin typeface="Courier New" pitchFamily="49" charset="0"/>
                <a:cs typeface="Courier New" pitchFamily="49" charset="0"/>
              </a:rPr>
              <a:t> </a:t>
            </a:r>
            <a:r>
              <a:rPr lang="en-US" sz="2800" b="1" dirty="0" err="1">
                <a:latin typeface="Courier New" pitchFamily="49" charset="0"/>
                <a:cs typeface="Courier New" pitchFamily="49" charset="0"/>
              </a:rPr>
              <a:t>betterArchimedes</a:t>
            </a:r>
            <a:r>
              <a:rPr lang="en-US" sz="2800" b="1" dirty="0">
                <a:latin typeface="Courier New" pitchFamily="49" charset="0"/>
                <a:cs typeface="Courier New" pitchFamily="49" charset="0"/>
              </a:rPr>
              <a:t>(sides):</a:t>
            </a:r>
            <a:endPar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endParaRPr>
          </a:p>
        </p:txBody>
      </p:sp>
    </p:spTree>
    <p:extLst>
      <p:ext uri="{BB962C8B-B14F-4D97-AF65-F5344CB8AC3E}">
        <p14:creationId xmlns:p14="http://schemas.microsoft.com/office/powerpoint/2010/main" val="35623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41CB-B976-4A9C-AF3B-A15A7C3E8944}"/>
              </a:ext>
            </a:extLst>
          </p:cNvPr>
          <p:cNvSpPr>
            <a:spLocks noGrp="1"/>
          </p:cNvSpPr>
          <p:nvPr>
            <p:ph type="title"/>
          </p:nvPr>
        </p:nvSpPr>
        <p:spPr/>
        <p:txBody>
          <a:bodyPr/>
          <a:lstStyle/>
          <a:p>
            <a:r>
              <a:rPr lang="en-US"/>
              <a:t>Patterns</a:t>
            </a:r>
            <a:endParaRPr lang="en-US" dirty="0"/>
          </a:p>
        </p:txBody>
      </p:sp>
      <p:sp>
        <p:nvSpPr>
          <p:cNvPr id="3" name="Content Placeholder 2">
            <a:extLst>
              <a:ext uri="{FF2B5EF4-FFF2-40B4-BE49-F238E27FC236}">
                <a16:creationId xmlns:a16="http://schemas.microsoft.com/office/drawing/2014/main" id="{EE68D628-9964-4E83-87A4-26F0383BF087}"/>
              </a:ext>
            </a:extLst>
          </p:cNvPr>
          <p:cNvSpPr>
            <a:spLocks noGrp="1"/>
          </p:cNvSpPr>
          <p:nvPr>
            <p:ph idx="1"/>
          </p:nvPr>
        </p:nvSpPr>
        <p:spPr>
          <a:xfrm>
            <a:off x="609600" y="1775193"/>
            <a:ext cx="10972800" cy="2702713"/>
          </a:xfrm>
        </p:spPr>
        <p:txBody>
          <a:bodyPr>
            <a:normAutofit fontScale="92500" lnSpcReduction="10000"/>
          </a:bodyPr>
          <a:lstStyle/>
          <a:p>
            <a:r>
              <a:rPr lang="en-US" dirty="0"/>
              <a:t>A </a:t>
            </a:r>
            <a:r>
              <a:rPr lang="en-US" b="1" dirty="0"/>
              <a:t>design pattern</a:t>
            </a:r>
            <a:r>
              <a:rPr lang="en-US" dirty="0"/>
              <a:t> is a problem-solving technique in coding in which there is a standard way of do something that is used a lot</a:t>
            </a:r>
          </a:p>
          <a:p>
            <a:r>
              <a:rPr lang="en-US" b="1" dirty="0"/>
              <a:t>Accumulator Pattern</a:t>
            </a:r>
          </a:p>
          <a:p>
            <a:pPr lvl="1"/>
            <a:r>
              <a:rPr lang="en-US" dirty="0"/>
              <a:t>Produce a result by iterating over a sequence of values and accumulate their sum (or other aggregation) along the way</a:t>
            </a:r>
          </a:p>
          <a:p>
            <a:r>
              <a:rPr lang="en-US" dirty="0"/>
              <a:t>This example finds the sum of numbers from 1 up to 10:</a:t>
            </a:r>
          </a:p>
        </p:txBody>
      </p:sp>
      <p:sp>
        <p:nvSpPr>
          <p:cNvPr id="8" name="Content Placeholder 2">
            <a:extLst>
              <a:ext uri="{FF2B5EF4-FFF2-40B4-BE49-F238E27FC236}">
                <a16:creationId xmlns:a16="http://schemas.microsoft.com/office/drawing/2014/main" id="{CEB3F68E-F723-47F3-B48C-F4A0953B721C}"/>
              </a:ext>
            </a:extLst>
          </p:cNvPr>
          <p:cNvSpPr txBox="1">
            <a:spLocks/>
          </p:cNvSpPr>
          <p:nvPr/>
        </p:nvSpPr>
        <p:spPr>
          <a:xfrm>
            <a:off x="609600" y="4495800"/>
            <a:ext cx="10972800" cy="2075294"/>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3200" b="1" dirty="0">
                <a:latin typeface="Courier New" panose="02070309020205020404" pitchFamily="49" charset="0"/>
                <a:cs typeface="Courier New" pitchFamily="49" charset="0"/>
              </a:rPr>
              <a:t>&gt;&gt;&gt; acc = 0</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3200" b="1" dirty="0">
                <a:latin typeface="Courier New" panose="02070309020205020404" pitchFamily="49" charset="0"/>
                <a:cs typeface="Courier New" pitchFamily="49" charset="0"/>
              </a:rPr>
              <a:t>&gt;&gt;&gt; </a:t>
            </a:r>
            <a:r>
              <a:rPr lang="en-US" sz="3200" b="1" dirty="0">
                <a:solidFill>
                  <a:schemeClr val="accent6"/>
                </a:solidFill>
                <a:latin typeface="Courier New" panose="02070309020205020404" pitchFamily="49" charset="0"/>
                <a:cs typeface="Courier New" panose="02070309020205020404" pitchFamily="49" charset="0"/>
              </a:rPr>
              <a:t>for</a:t>
            </a:r>
            <a:r>
              <a:rPr lang="en-US" sz="3200" b="1" dirty="0">
                <a:latin typeface="Courier New" panose="02070309020205020404" pitchFamily="49" charset="0"/>
                <a:cs typeface="Courier New" panose="02070309020205020404" pitchFamily="49" charset="0"/>
              </a:rPr>
              <a:t> x </a:t>
            </a:r>
            <a:r>
              <a:rPr lang="en-US" sz="3200" b="1" dirty="0">
                <a:solidFill>
                  <a:schemeClr val="accent6"/>
                </a:solidFill>
                <a:latin typeface="Courier New" panose="02070309020205020404" pitchFamily="49" charset="0"/>
                <a:cs typeface="Courier New" panose="02070309020205020404" pitchFamily="49" charset="0"/>
              </a:rPr>
              <a:t>in</a:t>
            </a:r>
            <a:r>
              <a:rPr lang="en-US" sz="3200" b="1" dirty="0">
                <a:latin typeface="Courier New" panose="02070309020205020404" pitchFamily="49" charset="0"/>
                <a:cs typeface="Courier New" panose="02070309020205020404" pitchFamily="49" charset="0"/>
              </a:rPr>
              <a:t> </a:t>
            </a:r>
            <a:r>
              <a:rPr lang="en-US" sz="3200" b="1" dirty="0">
                <a:solidFill>
                  <a:srgbClr val="7030A0"/>
                </a:solidFill>
                <a:latin typeface="Courier New" panose="02070309020205020404" pitchFamily="49" charset="0"/>
                <a:cs typeface="Courier New" panose="02070309020205020404" pitchFamily="49" charset="0"/>
              </a:rPr>
              <a:t>range</a:t>
            </a:r>
            <a:r>
              <a:rPr lang="en-US" sz="3200" b="1" dirty="0">
                <a:latin typeface="Courier New" panose="02070309020205020404" pitchFamily="49" charset="0"/>
                <a:cs typeface="Courier New" panose="02070309020205020404" pitchFamily="49" charset="0"/>
              </a:rPr>
              <a:t>(1, 11):</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3200" b="1" dirty="0">
                <a:latin typeface="Courier New" panose="02070309020205020404" pitchFamily="49" charset="0"/>
                <a:cs typeface="Courier New" panose="02070309020205020404" pitchFamily="49" charset="0"/>
              </a:rPr>
              <a:t>	   	acc = acc + x</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3200" b="1" dirty="0">
                <a:latin typeface="Courier New" panose="02070309020205020404" pitchFamily="49" charset="0"/>
                <a:cs typeface="Courier New" panose="02070309020205020404" pitchFamily="49" charset="0"/>
              </a:rPr>
              <a:t>&gt;&gt;&gt; acc</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3200" b="1" dirty="0">
                <a:latin typeface="Courier New" panose="02070309020205020404" pitchFamily="49" charset="0"/>
                <a:cs typeface="Courier New" panose="02070309020205020404" pitchFamily="49" charset="0"/>
              </a:rPr>
              <a:t>    </a:t>
            </a:r>
            <a:r>
              <a:rPr lang="en-US" sz="3200" b="1" dirty="0">
                <a:solidFill>
                  <a:srgbClr val="0070C0"/>
                </a:solidFill>
                <a:latin typeface="Courier New" panose="02070309020205020404" pitchFamily="49" charset="0"/>
                <a:cs typeface="Courier New" panose="02070309020205020404" pitchFamily="49" charset="0"/>
              </a:rPr>
              <a:t>55</a:t>
            </a:r>
            <a:endParaRPr kumimoji="0" lang="en-US" sz="3200" b="1" i="0" u="none" strike="noStrike" kern="1200" cap="none" spc="0" normalizeH="0" baseline="0" noProof="0" dirty="0">
              <a:ln>
                <a:noFill/>
              </a:ln>
              <a:solidFill>
                <a:srgbClr val="0070C0"/>
              </a:solidFill>
              <a:effectLst/>
              <a:uLnTx/>
              <a:uFillTx/>
              <a:latin typeface="Courier New" pitchFamily="49" charset="0"/>
              <a:cs typeface="Courier New" pitchFamily="49" charset="0"/>
            </a:endParaRPr>
          </a:p>
        </p:txBody>
      </p:sp>
    </p:spTree>
    <p:extLst>
      <p:ext uri="{BB962C8B-B14F-4D97-AF65-F5344CB8AC3E}">
        <p14:creationId xmlns:p14="http://schemas.microsoft.com/office/powerpoint/2010/main" val="260906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BA8C-8621-497D-9240-FA8262F984F5}"/>
              </a:ext>
            </a:extLst>
          </p:cNvPr>
          <p:cNvSpPr>
            <a:spLocks noGrp="1"/>
          </p:cNvSpPr>
          <p:nvPr>
            <p:ph type="title"/>
          </p:nvPr>
        </p:nvSpPr>
        <p:spPr/>
        <p:txBody>
          <a:bodyPr>
            <a:normAutofit/>
          </a:bodyPr>
          <a:lstStyle/>
          <a:p>
            <a:r>
              <a:rPr lang="en-US" dirty="0"/>
              <a:t>Gottfried Wilhelm von Leibniz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55269E-507C-406D-81DA-CDE1DAE4AECA}"/>
                  </a:ext>
                </a:extLst>
              </p:cNvPr>
              <p:cNvSpPr>
                <a:spLocks noGrp="1"/>
              </p:cNvSpPr>
              <p:nvPr>
                <p:ph idx="1"/>
              </p:nvPr>
            </p:nvSpPr>
            <p:spPr>
              <a:xfrm>
                <a:off x="609600" y="1775192"/>
                <a:ext cx="8539986" cy="4625609"/>
              </a:xfrm>
            </p:spPr>
            <p:txBody>
              <a:bodyPr>
                <a:normAutofit fontScale="85000" lnSpcReduction="10000"/>
              </a:bodyPr>
              <a:lstStyle/>
              <a:p>
                <a:r>
                  <a:rPr lang="en-US" dirty="0"/>
                  <a:t>Leibniz invented calculus at the same time as Newton</a:t>
                </a:r>
              </a:p>
              <a:p>
                <a:r>
                  <a:rPr lang="en-US" dirty="0"/>
                  <a:t>He created an approximation for </a:t>
                </a:r>
                <a:r>
                  <a:rPr lang="el-GR" dirty="0"/>
                  <a:t>π</a:t>
                </a:r>
                <a:r>
                  <a:rPr lang="en-US" dirty="0"/>
                  <a:t>:</a:t>
                </a:r>
              </a:p>
              <a:p>
                <a:pPr lvl="1"/>
                <a14:m>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𝜋</m:t>
                        </m:r>
                      </m:num>
                      <m:den>
                        <m:r>
                          <a:rPr lang="en-US" smtClean="0">
                            <a:latin typeface="Cambria Math" panose="02040503050406030204" pitchFamily="18" charset="0"/>
                          </a:rPr>
                          <m:t>4</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1</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3</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5</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7</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9</m:t>
                        </m:r>
                      </m:den>
                    </m:f>
                    <m:r>
                      <a:rPr lang="en-US" smtClean="0">
                        <a:latin typeface="Cambria Math" panose="02040503050406030204" pitchFamily="18" charset="0"/>
                      </a:rPr>
                      <m:t>−⋯</m:t>
                    </m:r>
                  </m:oMath>
                </a14:m>
                <a:endParaRPr lang="en-US" dirty="0"/>
              </a:p>
              <a:p>
                <a:pPr lvl="1"/>
                <a14:m>
                  <m:oMath xmlns:m="http://schemas.openxmlformats.org/officeDocument/2006/math">
                    <m:r>
                      <m:rPr>
                        <m:sty m:val="p"/>
                      </m:rPr>
                      <a:rPr lang="el-GR" i="0" smtClean="0">
                        <a:latin typeface="Cambria Math" panose="02040503050406030204" pitchFamily="18" charset="0"/>
                        <a:ea typeface="Cambria Math" panose="02040503050406030204" pitchFamily="18" charset="0"/>
                      </a:rPr>
                      <m:t>π</m:t>
                    </m:r>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4</m:t>
                        </m:r>
                      </m:num>
                      <m:den>
                        <m:r>
                          <a:rPr lang="en-US">
                            <a:latin typeface="Cambria Math" panose="02040503050406030204" pitchFamily="18" charset="0"/>
                          </a:rPr>
                          <m:t>1</m:t>
                        </m:r>
                      </m:den>
                    </m:f>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4</m:t>
                        </m:r>
                      </m:num>
                      <m:den>
                        <m:r>
                          <a:rPr lang="en-US">
                            <a:latin typeface="Cambria Math" panose="02040503050406030204" pitchFamily="18" charset="0"/>
                          </a:rPr>
                          <m:t>3</m:t>
                        </m:r>
                      </m:den>
                    </m:f>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4</m:t>
                        </m:r>
                      </m:num>
                      <m:den>
                        <m:r>
                          <a:rPr lang="en-US">
                            <a:latin typeface="Cambria Math" panose="02040503050406030204" pitchFamily="18" charset="0"/>
                          </a:rPr>
                          <m:t>5</m:t>
                        </m:r>
                      </m:den>
                    </m:f>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4</m:t>
                        </m:r>
                      </m:num>
                      <m:den>
                        <m:r>
                          <a:rPr lang="en-US">
                            <a:latin typeface="Cambria Math" panose="02040503050406030204" pitchFamily="18" charset="0"/>
                          </a:rPr>
                          <m:t>7</m:t>
                        </m:r>
                      </m:den>
                    </m:f>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4</m:t>
                        </m:r>
                      </m:num>
                      <m:den>
                        <m:r>
                          <a:rPr lang="en-US">
                            <a:latin typeface="Cambria Math" panose="02040503050406030204" pitchFamily="18" charset="0"/>
                          </a:rPr>
                          <m:t>9</m:t>
                        </m:r>
                      </m:den>
                    </m:f>
                    <m:r>
                      <a:rPr lang="en-US">
                        <a:latin typeface="Cambria Math" panose="02040503050406030204" pitchFamily="18" charset="0"/>
                      </a:rPr>
                      <m:t>−⋯</m:t>
                    </m:r>
                  </m:oMath>
                </a14:m>
                <a:endParaRPr lang="en-US" dirty="0"/>
              </a:p>
              <a:p>
                <a:endParaRPr lang="en-US" dirty="0"/>
              </a:p>
              <a:p>
                <a:r>
                  <a:rPr lang="en-US" dirty="0"/>
                  <a:t>How can we do this in Python?</a:t>
                </a:r>
              </a:p>
              <a:p>
                <a:r>
                  <a:rPr lang="en-US" dirty="0"/>
                  <a:t>We need an Accumulator Pattern</a:t>
                </a:r>
              </a:p>
              <a:p>
                <a:r>
                  <a:rPr lang="en-US" dirty="0"/>
                  <a:t>We also need a variable for the denominator that increases by 2 every time so that it's always odd</a:t>
                </a:r>
              </a:p>
              <a:p>
                <a:r>
                  <a:rPr lang="en-US" dirty="0"/>
                  <a:t>We also need a way to subtract every other term</a:t>
                </a:r>
              </a:p>
            </p:txBody>
          </p:sp>
        </mc:Choice>
        <mc:Fallback xmlns="">
          <p:sp>
            <p:nvSpPr>
              <p:cNvPr id="3" name="Content Placeholder 2">
                <a:extLst>
                  <a:ext uri="{FF2B5EF4-FFF2-40B4-BE49-F238E27FC236}">
                    <a16:creationId xmlns:a16="http://schemas.microsoft.com/office/drawing/2014/main" id="{7B55269E-507C-406D-81DA-CDE1DAE4AECA}"/>
                  </a:ext>
                </a:extLst>
              </p:cNvPr>
              <p:cNvSpPr>
                <a:spLocks noGrp="1" noRot="1" noChangeAspect="1" noMove="1" noResize="1" noEditPoints="1" noAdjustHandles="1" noChangeArrowheads="1" noChangeShapeType="1" noTextEdit="1"/>
              </p:cNvSpPr>
              <p:nvPr>
                <p:ph idx="1"/>
              </p:nvPr>
            </p:nvSpPr>
            <p:spPr>
              <a:xfrm>
                <a:off x="609600" y="1775192"/>
                <a:ext cx="8539986" cy="4625609"/>
              </a:xfrm>
              <a:blipFill>
                <a:blip r:embed="rId2"/>
                <a:stretch>
                  <a:fillRect t="-1054"/>
                </a:stretch>
              </a:blipFill>
            </p:spPr>
            <p:txBody>
              <a:bodyPr/>
              <a:lstStyle/>
              <a:p>
                <a:r>
                  <a:rPr lang="en-US">
                    <a:noFill/>
                  </a:rPr>
                  <a:t> </a:t>
                </a:r>
              </a:p>
            </p:txBody>
          </p:sp>
        </mc:Fallback>
      </mc:AlternateContent>
      <p:pic>
        <p:nvPicPr>
          <p:cNvPr id="5122" name="Picture 2">
            <a:extLst>
              <a:ext uri="{FF2B5EF4-FFF2-40B4-BE49-F238E27FC236}">
                <a16:creationId xmlns:a16="http://schemas.microsoft.com/office/drawing/2014/main" id="{C22001BD-4598-41C3-8324-0E623C5DA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775192"/>
            <a:ext cx="3042414" cy="370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1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1ACD-582C-4ED9-9696-511519AE1A1F}"/>
              </a:ext>
            </a:extLst>
          </p:cNvPr>
          <p:cNvSpPr>
            <a:spLocks noGrp="1"/>
          </p:cNvSpPr>
          <p:nvPr>
            <p:ph type="title"/>
          </p:nvPr>
        </p:nvSpPr>
        <p:spPr/>
        <p:txBody>
          <a:bodyPr/>
          <a:lstStyle/>
          <a:p>
            <a:r>
              <a:rPr lang="en-US"/>
              <a:t>John Wallis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5F2299-1A93-4839-82D3-C98527BB5434}"/>
                  </a:ext>
                </a:extLst>
              </p:cNvPr>
              <p:cNvSpPr>
                <a:spLocks noGrp="1"/>
              </p:cNvSpPr>
              <p:nvPr>
                <p:ph idx="1"/>
              </p:nvPr>
            </p:nvSpPr>
            <p:spPr>
              <a:xfrm>
                <a:off x="609600" y="1775192"/>
                <a:ext cx="8077200" cy="4625609"/>
              </a:xfrm>
            </p:spPr>
            <p:txBody>
              <a:bodyPr>
                <a:normAutofit/>
              </a:bodyPr>
              <a:lstStyle/>
              <a:p>
                <a:r>
                  <a:rPr lang="en-US" dirty="0"/>
                  <a:t>John Wallis was a 17</a:t>
                </a:r>
                <a:r>
                  <a:rPr lang="en-US" baseline="30000" dirty="0"/>
                  <a:t>th</a:t>
                </a:r>
                <a:r>
                  <a:rPr lang="en-US" dirty="0"/>
                  <a:t> century British mathematician who is believed to have come up with the ∞ symbol for infinity</a:t>
                </a:r>
              </a:p>
              <a:p>
                <a:r>
                  <a:rPr lang="en-US" dirty="0"/>
                  <a:t>Of course, he also found an approximation for </a:t>
                </a:r>
                <a:r>
                  <a:rPr lang="el-GR" dirty="0"/>
                  <a:t>π</a:t>
                </a:r>
                <a:endParaRPr lang="en-US" dirty="0"/>
              </a:p>
              <a:p>
                <a:pPr lvl="1"/>
                <a14:m>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𝜋</m:t>
                        </m:r>
                      </m:num>
                      <m:den>
                        <m:r>
                          <a:rPr lang="en-US" smtClean="0">
                            <a:latin typeface="Cambria Math" panose="02040503050406030204" pitchFamily="18" charset="0"/>
                          </a:rPr>
                          <m:t>2</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2</m:t>
                        </m:r>
                      </m:num>
                      <m:den>
                        <m:r>
                          <a:rPr lang="en-US" smtClean="0">
                            <a:latin typeface="Cambria Math" panose="02040503050406030204" pitchFamily="18" charset="0"/>
                          </a:rPr>
                          <m:t>1</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2</m:t>
                        </m:r>
                      </m:num>
                      <m:den>
                        <m:r>
                          <a:rPr lang="en-US" smtClean="0">
                            <a:latin typeface="Cambria Math" panose="02040503050406030204" pitchFamily="18" charset="0"/>
                          </a:rPr>
                          <m:t>3</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4</m:t>
                        </m:r>
                      </m:num>
                      <m:den>
                        <m:r>
                          <a:rPr lang="en-US" smtClean="0">
                            <a:latin typeface="Cambria Math" panose="02040503050406030204" pitchFamily="18" charset="0"/>
                          </a:rPr>
                          <m:t>3</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4</m:t>
                        </m:r>
                      </m:num>
                      <m:den>
                        <m:r>
                          <a:rPr lang="en-US" smtClean="0">
                            <a:latin typeface="Cambria Math" panose="02040503050406030204" pitchFamily="18" charset="0"/>
                          </a:rPr>
                          <m:t>5</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6</m:t>
                        </m:r>
                      </m:num>
                      <m:den>
                        <m:r>
                          <a:rPr lang="en-US" smtClean="0">
                            <a:latin typeface="Cambria Math" panose="02040503050406030204" pitchFamily="18" charset="0"/>
                          </a:rPr>
                          <m:t>5</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6</m:t>
                        </m:r>
                      </m:num>
                      <m:den>
                        <m:r>
                          <a:rPr lang="en-US" smtClean="0">
                            <a:latin typeface="Cambria Math" panose="02040503050406030204" pitchFamily="18" charset="0"/>
                          </a:rPr>
                          <m:t>7</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8</m:t>
                        </m:r>
                      </m:num>
                      <m:den>
                        <m:r>
                          <a:rPr lang="en-US" smtClean="0">
                            <a:latin typeface="Cambria Math" panose="02040503050406030204" pitchFamily="18" charset="0"/>
                          </a:rPr>
                          <m:t>7</m:t>
                        </m:r>
                      </m:den>
                    </m:f>
                    <m:r>
                      <a:rPr lang="en-US"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C5F2299-1A93-4839-82D3-C98527BB5434}"/>
                  </a:ext>
                </a:extLst>
              </p:cNvPr>
              <p:cNvSpPr>
                <a:spLocks noGrp="1" noRot="1" noChangeAspect="1" noMove="1" noResize="1" noEditPoints="1" noAdjustHandles="1" noChangeArrowheads="1" noChangeShapeType="1" noTextEdit="1"/>
              </p:cNvSpPr>
              <p:nvPr>
                <p:ph idx="1"/>
              </p:nvPr>
            </p:nvSpPr>
            <p:spPr>
              <a:xfrm>
                <a:off x="609600" y="1775192"/>
                <a:ext cx="8077200" cy="4625609"/>
              </a:xfrm>
              <a:blipFill>
                <a:blip r:embed="rId2"/>
                <a:stretch>
                  <a:fillRect t="-659"/>
                </a:stretch>
              </a:blipFill>
            </p:spPr>
            <p:txBody>
              <a:bodyPr/>
              <a:lstStyle/>
              <a:p>
                <a:r>
                  <a:rPr lang="en-US">
                    <a:noFill/>
                  </a:rPr>
                  <a:t> </a:t>
                </a:r>
              </a:p>
            </p:txBody>
          </p:sp>
        </mc:Fallback>
      </mc:AlternateContent>
      <p:pic>
        <p:nvPicPr>
          <p:cNvPr id="6146" name="Picture 2">
            <a:extLst>
              <a:ext uri="{FF2B5EF4-FFF2-40B4-BE49-F238E27FC236}">
                <a16:creationId xmlns:a16="http://schemas.microsoft.com/office/drawing/2014/main" id="{A3C17484-C1FB-48FC-8787-9705EF85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242" y="1842180"/>
            <a:ext cx="3088958" cy="394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a:t>
            </a:r>
          </a:p>
        </p:txBody>
      </p:sp>
      <p:sp>
        <p:nvSpPr>
          <p:cNvPr id="3" name="Content Placeholder 2"/>
          <p:cNvSpPr>
            <a:spLocks noGrp="1"/>
          </p:cNvSpPr>
          <p:nvPr>
            <p:ph idx="1"/>
          </p:nvPr>
        </p:nvSpPr>
        <p:spPr/>
        <p:txBody>
          <a:bodyPr>
            <a:normAutofit/>
          </a:bodyPr>
          <a:lstStyle/>
          <a:p>
            <a:r>
              <a:rPr lang="en-US" dirty="0"/>
              <a:t>What did we talk about last time?</a:t>
            </a:r>
          </a:p>
          <a:p>
            <a:r>
              <a:rPr lang="en-US" dirty="0"/>
              <a:t>Functions</a:t>
            </a:r>
          </a:p>
          <a:p>
            <a:r>
              <a:rPr lang="en-US" dirty="0"/>
              <a:t>For loops</a:t>
            </a:r>
          </a:p>
          <a:p>
            <a:r>
              <a:rPr lang="en-US" dirty="0"/>
              <a:t>Work time for Assignment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B6F-586B-4330-A02F-2CA2174DF2C5}"/>
              </a:ext>
            </a:extLst>
          </p:cNvPr>
          <p:cNvSpPr>
            <a:spLocks noGrp="1"/>
          </p:cNvSpPr>
          <p:nvPr>
            <p:ph type="title"/>
          </p:nvPr>
        </p:nvSpPr>
        <p:spPr/>
        <p:txBody>
          <a:bodyPr/>
          <a:lstStyle/>
          <a:p>
            <a:r>
              <a:rPr lang="en-US" dirty="0"/>
              <a:t>Wallis approximation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2824CD-AFEB-48D9-BE9A-AD53D3C8E97E}"/>
                  </a:ext>
                </a:extLst>
              </p:cNvPr>
              <p:cNvSpPr>
                <a:spLocks noGrp="1"/>
              </p:cNvSpPr>
              <p:nvPr>
                <p:ph idx="1"/>
              </p:nvPr>
            </p:nvSpPr>
            <p:spPr/>
            <p:txBody>
              <a:bodyPr>
                <a:normAutofit fontScale="92500" lnSpcReduction="10000"/>
              </a:bodyPr>
              <a:lstStyle/>
              <a:p>
                <a14:m>
                  <m:oMath xmlns:m="http://schemas.openxmlformats.org/officeDocument/2006/math">
                    <m:f>
                      <m:fPr>
                        <m:ctrlPr>
                          <a:rPr lang="en-US" i="1" smtClean="0">
                            <a:latin typeface="Cambria Math" panose="02040503050406030204" pitchFamily="18" charset="0"/>
                          </a:rPr>
                        </m:ctrlPr>
                      </m:fPr>
                      <m:num>
                        <m:r>
                          <a:rPr lang="en-US">
                            <a:latin typeface="Cambria Math" panose="02040503050406030204" pitchFamily="18" charset="0"/>
                          </a:rPr>
                          <m:t>𝜋</m:t>
                        </m:r>
                      </m:num>
                      <m:den>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a:latin typeface="Cambria Math" panose="02040503050406030204" pitchFamily="18" charset="0"/>
                          </a:rPr>
                          <m:t>1</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a:latin typeface="Cambria Math" panose="02040503050406030204" pitchFamily="18" charset="0"/>
                          </a:rPr>
                          <m:t>3</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num>
                      <m:den>
                        <m:r>
                          <a:rPr lang="en-US">
                            <a:latin typeface="Cambria Math" panose="02040503050406030204" pitchFamily="18" charset="0"/>
                          </a:rPr>
                          <m:t>3</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num>
                      <m:den>
                        <m:r>
                          <a:rPr lang="en-US">
                            <a:latin typeface="Cambria Math" panose="02040503050406030204" pitchFamily="18" charset="0"/>
                          </a:rPr>
                          <m:t>5</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6</m:t>
                        </m:r>
                      </m:num>
                      <m:den>
                        <m:r>
                          <a:rPr lang="en-US">
                            <a:latin typeface="Cambria Math" panose="02040503050406030204" pitchFamily="18" charset="0"/>
                          </a:rPr>
                          <m:t>5</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6</m:t>
                        </m:r>
                      </m:num>
                      <m:den>
                        <m:r>
                          <a:rPr lang="en-US">
                            <a:latin typeface="Cambria Math" panose="02040503050406030204" pitchFamily="18" charset="0"/>
                          </a:rPr>
                          <m:t>7</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8</m:t>
                        </m:r>
                      </m:num>
                      <m:den>
                        <m:r>
                          <a:rPr lang="en-US">
                            <a:latin typeface="Cambria Math" panose="02040503050406030204" pitchFamily="18" charset="0"/>
                          </a:rPr>
                          <m:t>7</m:t>
                        </m:r>
                      </m:den>
                    </m:f>
                    <m:r>
                      <a:rPr lang="en-US">
                        <a:latin typeface="Cambria Math" panose="02040503050406030204" pitchFamily="18" charset="0"/>
                      </a:rPr>
                      <m:t>⋯</m:t>
                    </m:r>
                  </m:oMath>
                </a14:m>
                <a:endParaRPr lang="en-US" dirty="0"/>
              </a:p>
              <a:p>
                <a:endParaRPr lang="en-US" dirty="0"/>
              </a:p>
              <a:p>
                <a:r>
                  <a:rPr lang="en-US" dirty="0"/>
                  <a:t>As with Leibniz, we will use the Accumulator Pattern</a:t>
                </a:r>
              </a:p>
              <a:p>
                <a:r>
                  <a:rPr lang="en-US" dirty="0"/>
                  <a:t>Although the Accumulator Pattern often adds things up, we'll be multiplying stuff as we go</a:t>
                </a:r>
              </a:p>
              <a:p>
                <a:pPr lvl="1"/>
                <a:r>
                  <a:rPr lang="en-US" dirty="0"/>
                  <a:t>When summing, we start with 0</a:t>
                </a:r>
              </a:p>
              <a:p>
                <a:pPr lvl="1"/>
                <a:r>
                  <a:rPr lang="en-US" dirty="0"/>
                  <a:t>When multiplying, we start with 1</a:t>
                </a:r>
              </a:p>
              <a:p>
                <a:r>
                  <a:rPr lang="en-US" dirty="0"/>
                  <a:t>Note that both the numerator and the denominator are used twice in a row before increasing by two</a:t>
                </a:r>
              </a:p>
              <a:p>
                <a:pPr lvl="1"/>
                <a:r>
                  <a:rPr lang="en-US" dirty="0"/>
                  <a:t>But they change on opposite turns!</a:t>
                </a:r>
              </a:p>
              <a:p>
                <a:pPr lvl="1"/>
                <a:endParaRPr lang="en-US" dirty="0"/>
              </a:p>
            </p:txBody>
          </p:sp>
        </mc:Choice>
        <mc:Fallback xmlns="">
          <p:sp>
            <p:nvSpPr>
              <p:cNvPr id="3" name="Content Placeholder 2">
                <a:extLst>
                  <a:ext uri="{FF2B5EF4-FFF2-40B4-BE49-F238E27FC236}">
                    <a16:creationId xmlns:a16="http://schemas.microsoft.com/office/drawing/2014/main" id="{702824CD-AFEB-48D9-BE9A-AD53D3C8E97E}"/>
                  </a:ext>
                </a:extLst>
              </p:cNvPr>
              <p:cNvSpPr>
                <a:spLocks noGrp="1" noRot="1" noChangeAspect="1" noMove="1" noResize="1" noEditPoints="1" noAdjustHandles="1" noChangeArrowheads="1" noChangeShapeType="1" noTextEdit="1"/>
              </p:cNvSpPr>
              <p:nvPr>
                <p:ph idx="1"/>
              </p:nvPr>
            </p:nvSpPr>
            <p:spPr>
              <a:blipFill>
                <a:blip r:embed="rId2"/>
                <a:stretch>
                  <a:fillRect b="-2108"/>
                </a:stretch>
              </a:blipFill>
            </p:spPr>
            <p:txBody>
              <a:bodyPr/>
              <a:lstStyle/>
              <a:p>
                <a:r>
                  <a:rPr lang="en-US">
                    <a:noFill/>
                  </a:rPr>
                  <a:t> </a:t>
                </a:r>
              </a:p>
            </p:txBody>
          </p:sp>
        </mc:Fallback>
      </mc:AlternateContent>
    </p:spTree>
    <p:extLst>
      <p:ext uri="{BB962C8B-B14F-4D97-AF65-F5344CB8AC3E}">
        <p14:creationId xmlns:p14="http://schemas.microsoft.com/office/powerpoint/2010/main" val="40516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Simulation and random numbers</a:t>
            </a:r>
          </a:p>
          <a:p>
            <a:r>
              <a:rPr lang="en-US" dirty="0"/>
              <a:t>We'll do a Monte Carlo approximation of </a:t>
            </a:r>
            <a:r>
              <a:rPr lang="el-GR" dirty="0"/>
              <a:t>π</a:t>
            </a:r>
            <a:endParaRPr lang="en-US" dirty="0"/>
          </a:p>
          <a:p>
            <a:r>
              <a:rPr lang="en-US" dirty="0"/>
              <a:t>We'll also talk about Boolean variables and selection statements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FCD34-6255-48F5-B115-BF4B5707971B}"/>
              </a:ext>
            </a:extLst>
          </p:cNvPr>
          <p:cNvPicPr>
            <a:picLocks noChangeAspect="1"/>
          </p:cNvPicPr>
          <p:nvPr/>
        </p:nvPicPr>
        <p:blipFill>
          <a:blip r:embed="rId2"/>
          <a:stretch>
            <a:fillRect/>
          </a:stretch>
        </p:blipFill>
        <p:spPr>
          <a:xfrm>
            <a:off x="5661170" y="14681"/>
            <a:ext cx="6530830" cy="6858000"/>
          </a:xfrm>
          <a:prstGeom prst="rect">
            <a:avLst/>
          </a:prstGeom>
        </p:spPr>
      </p:pic>
      <p:sp>
        <p:nvSpPr>
          <p:cNvPr id="9" name="Content Placeholder 2">
            <a:extLst>
              <a:ext uri="{FF2B5EF4-FFF2-40B4-BE49-F238E27FC236}">
                <a16:creationId xmlns:a16="http://schemas.microsoft.com/office/drawing/2014/main" id="{12230942-1464-4629-801D-24CFC5400F94}"/>
              </a:ext>
            </a:extLst>
          </p:cNvPr>
          <p:cNvSpPr txBox="1">
            <a:spLocks/>
          </p:cNvSpPr>
          <p:nvPr/>
        </p:nvSpPr>
        <p:spPr>
          <a:xfrm>
            <a:off x="228600" y="228600"/>
            <a:ext cx="5257800" cy="6400800"/>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r>
              <a:rPr lang="en-US" dirty="0">
                <a:solidFill>
                  <a:schemeClr val="bg1"/>
                </a:solidFill>
              </a:rPr>
              <a:t>20 employers in the fields of Engineering and Computer Science</a:t>
            </a:r>
          </a:p>
          <a:p>
            <a:pPr marL="216000" indent="-216000"/>
            <a:r>
              <a:rPr lang="en-US" dirty="0">
                <a:solidFill>
                  <a:schemeClr val="bg1"/>
                </a:solidFill>
              </a:rPr>
              <a:t>20 alumni members attending </a:t>
            </a:r>
          </a:p>
          <a:p>
            <a:pPr marL="216000" indent="-216000"/>
            <a:r>
              <a:rPr lang="en-US" dirty="0">
                <a:solidFill>
                  <a:schemeClr val="bg1"/>
                </a:solidFill>
              </a:rPr>
              <a:t>Free professional LinkedIn headshots </a:t>
            </a:r>
          </a:p>
          <a:p>
            <a:pPr marL="216000" indent="-216000"/>
            <a:r>
              <a:rPr lang="en-US" dirty="0">
                <a:solidFill>
                  <a:schemeClr val="bg1"/>
                </a:solidFill>
              </a:rPr>
              <a:t>Plenty of food and great conversations </a:t>
            </a:r>
          </a:p>
          <a:p>
            <a:pPr marL="216000" indent="-216000"/>
            <a:r>
              <a:rPr lang="en-US" dirty="0">
                <a:solidFill>
                  <a:schemeClr val="bg1"/>
                </a:solidFill>
              </a:rPr>
              <a:t>Build new connections on LinkedIn </a:t>
            </a:r>
          </a:p>
          <a:p>
            <a:pPr marL="216000" indent="-216000"/>
            <a:r>
              <a:rPr lang="en-US" dirty="0">
                <a:solidFill>
                  <a:schemeClr val="bg1"/>
                </a:solidFill>
              </a:rPr>
              <a:t>Door prizes </a:t>
            </a:r>
          </a:p>
          <a:p>
            <a:pPr marL="216000" indent="-216000"/>
            <a:r>
              <a:rPr lang="en-US" dirty="0">
                <a:solidFill>
                  <a:schemeClr val="bg1"/>
                </a:solidFill>
              </a:rPr>
              <a:t>Network with people in your field</a:t>
            </a:r>
          </a:p>
          <a:p>
            <a:pPr marL="216000" indent="-216000"/>
            <a:r>
              <a:rPr lang="en-US" dirty="0">
                <a:solidFill>
                  <a:schemeClr val="bg1"/>
                </a:solidFill>
              </a:rPr>
              <a:t>Learn about possible internships</a:t>
            </a:r>
          </a:p>
          <a:p>
            <a:pPr marL="216000" indent="-216000"/>
            <a:r>
              <a:rPr lang="en-US" dirty="0">
                <a:solidFill>
                  <a:schemeClr val="bg1"/>
                </a:solidFill>
              </a:rPr>
              <a:t>Gain new insights about your major </a:t>
            </a:r>
          </a:p>
          <a:p>
            <a:pPr marL="216000" indent="-216000"/>
            <a:r>
              <a:rPr lang="en-US" dirty="0">
                <a:solidFill>
                  <a:schemeClr val="bg1"/>
                </a:solidFill>
              </a:rPr>
              <a:t>Required event for all sophomores </a:t>
            </a:r>
          </a:p>
        </p:txBody>
      </p:sp>
    </p:spTree>
    <p:extLst>
      <p:ext uri="{BB962C8B-B14F-4D97-AF65-F5344CB8AC3E}">
        <p14:creationId xmlns:p14="http://schemas.microsoft.com/office/powerpoint/2010/main" val="320619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p:txBody>
          <a:bodyPr/>
          <a:lstStyle/>
          <a:p>
            <a:r>
              <a:rPr lang="en-US" dirty="0"/>
              <a:t>Keep reading Chapter 2 of the textbook</a:t>
            </a:r>
          </a:p>
          <a:p>
            <a:r>
              <a:rPr lang="en-US" dirty="0"/>
              <a:t>Emergency elections for CS Club</a:t>
            </a:r>
          </a:p>
          <a:p>
            <a:pPr lvl="1"/>
            <a:r>
              <a:rPr lang="en-US" dirty="0"/>
              <a:t>Do you want to have a voice in CS Club?</a:t>
            </a:r>
          </a:p>
          <a:p>
            <a:pPr lvl="1"/>
            <a:r>
              <a:rPr lang="en-US" dirty="0"/>
              <a:t>Come vote at 4 p.m. this Wednesday, August 30 in Point 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endParaRPr lang="en-US" dirty="0"/>
          </a:p>
        </p:txBody>
      </p:sp>
      <p:sp>
        <p:nvSpPr>
          <p:cNvPr id="2" name="Title 1"/>
          <p:cNvSpPr>
            <a:spLocks noGrp="1"/>
          </p:cNvSpPr>
          <p:nvPr>
            <p:ph type="title"/>
          </p:nvPr>
        </p:nvSpPr>
        <p:spPr/>
        <p:txBody>
          <a:bodyPr/>
          <a:lstStyle/>
          <a:p>
            <a:r>
              <a:rPr lang="en-US" dirty="0"/>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l-GR" dirty="0"/>
              <a:t>π</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CA5D59-6CDA-495D-AF4B-E975672194C6}"/>
                  </a:ext>
                </a:extLst>
              </p:cNvPr>
              <p:cNvSpPr>
                <a:spLocks noGrp="1"/>
              </p:cNvSpPr>
              <p:nvPr>
                <p:ph idx="1"/>
              </p:nvPr>
            </p:nvSpPr>
            <p:spPr>
              <a:xfrm>
                <a:off x="609600" y="1775192"/>
                <a:ext cx="7772400" cy="4625609"/>
              </a:xfrm>
            </p:spPr>
            <p:txBody>
              <a:bodyPr>
                <a:normAutofit fontScale="92500" lnSpcReduction="10000"/>
              </a:bodyPr>
              <a:lstStyle/>
              <a:p>
                <a:r>
                  <a:rPr lang="en-US" dirty="0"/>
                  <a:t>The ratio of the circumference to the diameter of any circle</a:t>
                </a:r>
              </a:p>
              <a:p>
                <a:pPr lvl="1"/>
                <a14:m>
                  <m:oMath xmlns:m="http://schemas.openxmlformats.org/officeDocument/2006/math">
                    <m:r>
                      <a:rPr lang="en-US" sz="3900" i="1" smtClean="0">
                        <a:latin typeface="Cambria Math" panose="02040503050406030204" pitchFamily="18" charset="0"/>
                        <a:ea typeface="Cambria Math" panose="02040503050406030204" pitchFamily="18" charset="0"/>
                      </a:rPr>
                      <m:t>𝜋</m:t>
                    </m:r>
                    <m:r>
                      <a:rPr lang="en-US" sz="3900" b="0" i="1" smtClean="0">
                        <a:latin typeface="Cambria Math" panose="02040503050406030204" pitchFamily="18" charset="0"/>
                        <a:ea typeface="Cambria Math" panose="02040503050406030204" pitchFamily="18" charset="0"/>
                      </a:rPr>
                      <m:t>=</m:t>
                    </m:r>
                    <m:f>
                      <m:fPr>
                        <m:ctrlPr>
                          <a:rPr lang="en-US" sz="3900" b="0" i="1" smtClean="0">
                            <a:latin typeface="Cambria Math" panose="02040503050406030204" pitchFamily="18" charset="0"/>
                            <a:ea typeface="Cambria Math" panose="02040503050406030204" pitchFamily="18" charset="0"/>
                          </a:rPr>
                        </m:ctrlPr>
                      </m:fPr>
                      <m:num>
                        <m:r>
                          <a:rPr lang="en-US" sz="3900" b="0" i="1" smtClean="0">
                            <a:latin typeface="Cambria Math" panose="02040503050406030204" pitchFamily="18" charset="0"/>
                            <a:ea typeface="Cambria Math" panose="02040503050406030204" pitchFamily="18" charset="0"/>
                          </a:rPr>
                          <m:t>𝐶</m:t>
                        </m:r>
                      </m:num>
                      <m:den>
                        <m:r>
                          <a:rPr lang="en-US" sz="3900" b="0" i="1" smtClean="0">
                            <a:latin typeface="Cambria Math" panose="02040503050406030204" pitchFamily="18" charset="0"/>
                            <a:ea typeface="Cambria Math" panose="02040503050406030204" pitchFamily="18" charset="0"/>
                          </a:rPr>
                          <m:t>𝑑</m:t>
                        </m:r>
                      </m:den>
                    </m:f>
                  </m:oMath>
                </a14:m>
                <a:endParaRPr lang="en-US" sz="3900" dirty="0"/>
              </a:p>
              <a:p>
                <a:r>
                  <a:rPr lang="en-US" dirty="0"/>
                  <a:t>Ancient Greek mathematician Archimedes tried to calculate its value in the third century BCE</a:t>
                </a:r>
              </a:p>
              <a:p>
                <a:r>
                  <a:rPr lang="en-US" dirty="0"/>
                  <a:t>Even though we have calculated trillions of digits of </a:t>
                </a:r>
                <a:r>
                  <a:rPr lang="el-GR" dirty="0"/>
                  <a:t>π</a:t>
                </a:r>
                <a:r>
                  <a:rPr lang="en-US" dirty="0"/>
                  <a:t>, there are always more, and it's hard to figure them out</a:t>
                </a:r>
              </a:p>
            </p:txBody>
          </p:sp>
        </mc:Choice>
        <mc:Fallback xmlns="">
          <p:sp>
            <p:nvSpPr>
              <p:cNvPr id="3" name="Content Placeholder 2">
                <a:extLst>
                  <a:ext uri="{FF2B5EF4-FFF2-40B4-BE49-F238E27FC236}">
                    <a16:creationId xmlns:a16="http://schemas.microsoft.com/office/drawing/2014/main" id="{54CA5D59-6CDA-495D-AF4B-E975672194C6}"/>
                  </a:ext>
                </a:extLst>
              </p:cNvPr>
              <p:cNvSpPr>
                <a:spLocks noGrp="1" noRot="1" noChangeAspect="1" noMove="1" noResize="1" noEditPoints="1" noAdjustHandles="1" noChangeArrowheads="1" noChangeShapeType="1" noTextEdit="1"/>
              </p:cNvSpPr>
              <p:nvPr>
                <p:ph idx="1"/>
              </p:nvPr>
            </p:nvSpPr>
            <p:spPr>
              <a:xfrm>
                <a:off x="609600" y="1775192"/>
                <a:ext cx="7772400" cy="4625609"/>
              </a:xfrm>
              <a:blipFill>
                <a:blip r:embed="rId2"/>
                <a:stretch>
                  <a:fillRect t="-1581" r="-1255"/>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A98B65BA-2AE6-4782-81EB-D5303451F96F}"/>
              </a:ext>
            </a:extLst>
          </p:cNvPr>
          <p:cNvGrpSpPr/>
          <p:nvPr/>
        </p:nvGrpSpPr>
        <p:grpSpPr>
          <a:xfrm>
            <a:off x="8610600" y="2819400"/>
            <a:ext cx="3200400" cy="3200400"/>
            <a:chOff x="7620000" y="2743200"/>
            <a:chExt cx="3200400" cy="3200400"/>
          </a:xfrm>
        </p:grpSpPr>
        <p:sp>
          <p:nvSpPr>
            <p:cNvPr id="6" name="Oval 5">
              <a:extLst>
                <a:ext uri="{FF2B5EF4-FFF2-40B4-BE49-F238E27FC236}">
                  <a16:creationId xmlns:a16="http://schemas.microsoft.com/office/drawing/2014/main" id="{23368C87-C407-41C4-83EF-76E2EC2ABD06}"/>
                </a:ext>
              </a:extLst>
            </p:cNvPr>
            <p:cNvSpPr/>
            <p:nvPr/>
          </p:nvSpPr>
          <p:spPr>
            <a:xfrm>
              <a:off x="7696200" y="2895600"/>
              <a:ext cx="304800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6057B7F-D85D-49AC-A210-34B44B929549}"/>
                </a:ext>
              </a:extLst>
            </p:cNvPr>
            <p:cNvCxnSpPr>
              <a:stCxn id="6" idx="2"/>
              <a:endCxn id="6" idx="6"/>
            </p:cNvCxnSpPr>
            <p:nvPr/>
          </p:nvCxnSpPr>
          <p:spPr>
            <a:xfrm>
              <a:off x="7696200" y="4419600"/>
              <a:ext cx="30480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8E45BD-7749-40F4-B4EA-6F7A58D8B536}"/>
                </a:ext>
              </a:extLst>
            </p:cNvPr>
            <p:cNvSpPr txBox="1"/>
            <p:nvPr/>
          </p:nvSpPr>
          <p:spPr>
            <a:xfrm>
              <a:off x="7620000" y="2743200"/>
              <a:ext cx="3200400" cy="3200400"/>
            </a:xfrm>
            <a:prstGeom prst="rect">
              <a:avLst/>
            </a:prstGeom>
            <a:noFill/>
          </p:spPr>
          <p:txBody>
            <a:bodyPr wrap="none" rtlCol="0">
              <a:prstTxWarp prst="textCircle">
                <a:avLst/>
              </a:prstTxWarp>
              <a:spAutoFit/>
            </a:bodyPr>
            <a:lstStyle/>
            <a:p>
              <a:r>
                <a:rPr lang="en-US" sz="2800" dirty="0"/>
                <a:t>                 </a:t>
              </a:r>
              <a:r>
                <a:rPr lang="en-US" sz="2800" i="1" dirty="0"/>
                <a:t>C</a:t>
              </a:r>
              <a:r>
                <a:rPr lang="en-US" sz="2800" dirty="0"/>
                <a:t> = circumference</a:t>
              </a:r>
            </a:p>
          </p:txBody>
        </p:sp>
        <p:sp>
          <p:nvSpPr>
            <p:cNvPr id="18" name="TextBox 17">
              <a:extLst>
                <a:ext uri="{FF2B5EF4-FFF2-40B4-BE49-F238E27FC236}">
                  <a16:creationId xmlns:a16="http://schemas.microsoft.com/office/drawing/2014/main" id="{2EA1215A-E45E-443D-91BA-3A5D01C5E7D5}"/>
                </a:ext>
              </a:extLst>
            </p:cNvPr>
            <p:cNvSpPr txBox="1"/>
            <p:nvPr/>
          </p:nvSpPr>
          <p:spPr>
            <a:xfrm>
              <a:off x="8195720" y="3906541"/>
              <a:ext cx="2048959" cy="523220"/>
            </a:xfrm>
            <a:prstGeom prst="rect">
              <a:avLst/>
            </a:prstGeom>
            <a:noFill/>
          </p:spPr>
          <p:txBody>
            <a:bodyPr wrap="none" rtlCol="0">
              <a:spAutoFit/>
            </a:bodyPr>
            <a:lstStyle/>
            <a:p>
              <a:r>
                <a:rPr lang="en-US" sz="2800" i="1" dirty="0"/>
                <a:t>d</a:t>
              </a:r>
              <a:r>
                <a:rPr lang="en-US" sz="2800" dirty="0"/>
                <a:t> = diameter</a:t>
              </a:r>
            </a:p>
          </p:txBody>
        </p:sp>
      </p:grpSp>
    </p:spTree>
    <p:extLst>
      <p:ext uri="{BB962C8B-B14F-4D97-AF65-F5344CB8AC3E}">
        <p14:creationId xmlns:p14="http://schemas.microsoft.com/office/powerpoint/2010/main" val="17277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CDF586-ACDD-4A2B-9238-76A7561593B7}"/>
              </a:ext>
            </a:extLst>
          </p:cNvPr>
          <p:cNvSpPr txBox="1"/>
          <p:nvPr/>
        </p:nvSpPr>
        <p:spPr>
          <a:xfrm>
            <a:off x="609600" y="505122"/>
            <a:ext cx="11430000" cy="5847755"/>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1415926535 8979323846 2643383279 5028841971 6939937510 5820974944 5923078164 0628620899 8628034825 3421170679 8214808651 3282306647 0938446095 5058223172 5359408128 4811174502 8410270193 8521105559 6446229489 5493038196 4428810975 6659334461 2847564823 3786783165 2712019091 4564856692 3460348610 4543266482 1339360726 0249141273 7245870066 0631558817 4881520920 9628292540 9171536436 7892590360 0113305305 4882046652 1384146951 9415116094 3305727036 5759591953 0921861173 8193261179 3105118548 0744623799 6274956735 1885752724 8912279381 8301194912 9833673362 4406566430 8602139494 6395224737 1907021798 6094370277 0539217176 2931767523 8467481846 7669405132 0005681271 4526356082 7785771342 7577896091 7363717872 1468440901 2249534301 4654958537 1050792279 6892589235 4201995611 2129021960 8640344181 5981362977 4771309960 5187072113 4999999837 2978049951 0597317328 1609631859 5024459455 3469083026 4252230825 3344685035 2619311881 7101000313 7838752886 5875332083 8142061717 7669147303 5982534904 2875546873 1159562863 8823537875 9375195778 1857780532 1712268066 1300192787 6611195909 2164201989</a:t>
            </a:r>
          </a:p>
        </p:txBody>
      </p:sp>
      <p:sp>
        <p:nvSpPr>
          <p:cNvPr id="5" name="TextBox 4">
            <a:extLst>
              <a:ext uri="{FF2B5EF4-FFF2-40B4-BE49-F238E27FC236}">
                <a16:creationId xmlns:a16="http://schemas.microsoft.com/office/drawing/2014/main" id="{B9485AEB-C851-4BD8-A57B-D4C9F12451A6}"/>
              </a:ext>
            </a:extLst>
          </p:cNvPr>
          <p:cNvSpPr txBox="1"/>
          <p:nvPr/>
        </p:nvSpPr>
        <p:spPr>
          <a:xfrm>
            <a:off x="228600" y="505122"/>
            <a:ext cx="762000" cy="430887"/>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3.</a:t>
            </a:r>
          </a:p>
        </p:txBody>
      </p:sp>
    </p:spTree>
    <p:extLst>
      <p:ext uri="{BB962C8B-B14F-4D97-AF65-F5344CB8AC3E}">
        <p14:creationId xmlns:p14="http://schemas.microsoft.com/office/powerpoint/2010/main" val="191827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7D73-82BE-4DC4-991B-DE8DEC9E3DEB}"/>
              </a:ext>
            </a:extLst>
          </p:cNvPr>
          <p:cNvSpPr>
            <a:spLocks noGrp="1"/>
          </p:cNvSpPr>
          <p:nvPr>
            <p:ph type="title"/>
          </p:nvPr>
        </p:nvSpPr>
        <p:spPr/>
        <p:txBody>
          <a:bodyPr/>
          <a:lstStyle/>
          <a:p>
            <a:r>
              <a:rPr lang="en-US" dirty="0"/>
              <a:t>Attempts to approximate </a:t>
            </a:r>
            <a:r>
              <a:rPr lang="el-GR" dirty="0"/>
              <a:t>π</a:t>
            </a:r>
            <a:r>
              <a:rPr lang="en-US" dirty="0"/>
              <a:t> </a:t>
            </a:r>
          </a:p>
        </p:txBody>
      </p:sp>
      <p:sp>
        <p:nvSpPr>
          <p:cNvPr id="3" name="Content Placeholder 2">
            <a:extLst>
              <a:ext uri="{FF2B5EF4-FFF2-40B4-BE49-F238E27FC236}">
                <a16:creationId xmlns:a16="http://schemas.microsoft.com/office/drawing/2014/main" id="{6BB69059-DC6E-4A5A-8AD6-D052F9461BD4}"/>
              </a:ext>
            </a:extLst>
          </p:cNvPr>
          <p:cNvSpPr>
            <a:spLocks noGrp="1"/>
          </p:cNvSpPr>
          <p:nvPr>
            <p:ph idx="1"/>
          </p:nvPr>
        </p:nvSpPr>
        <p:spPr/>
        <p:txBody>
          <a:bodyPr>
            <a:normAutofit fontScale="92500" lnSpcReduction="10000"/>
          </a:bodyPr>
          <a:lstStyle/>
          <a:p>
            <a:r>
              <a:rPr lang="en-US" dirty="0"/>
              <a:t>The number </a:t>
            </a:r>
            <a:r>
              <a:rPr lang="el-GR" dirty="0"/>
              <a:t>π </a:t>
            </a:r>
            <a:r>
              <a:rPr lang="en-US" dirty="0"/>
              <a:t> is irrational, meaning that it's neither a terminating decimal nor one that repeats with a simple pattern</a:t>
            </a:r>
          </a:p>
          <a:p>
            <a:r>
              <a:rPr lang="en-US" dirty="0"/>
              <a:t>In base 10, we can only ever write an approximation of </a:t>
            </a:r>
            <a:r>
              <a:rPr lang="el-GR" dirty="0"/>
              <a:t>π</a:t>
            </a:r>
            <a:endParaRPr lang="en-US" dirty="0"/>
          </a:p>
          <a:p>
            <a:r>
              <a:rPr lang="en-US" dirty="0"/>
              <a:t>In ancient times, Archimedes knew it was around 3.14</a:t>
            </a:r>
          </a:p>
          <a:p>
            <a:r>
              <a:rPr lang="en-US" dirty="0"/>
              <a:t>A Chinese mathematician named Zu </a:t>
            </a:r>
            <a:r>
              <a:rPr lang="en-US" dirty="0" err="1"/>
              <a:t>Chongzhi</a:t>
            </a:r>
            <a:r>
              <a:rPr lang="en-US" dirty="0"/>
              <a:t> had it correct to seven digits after the decimal point in 480 CE</a:t>
            </a:r>
          </a:p>
          <a:p>
            <a:r>
              <a:rPr lang="en-US" dirty="0"/>
              <a:t>In the early 16</a:t>
            </a:r>
            <a:r>
              <a:rPr lang="en-US" baseline="30000" dirty="0"/>
              <a:t>th</a:t>
            </a:r>
            <a:r>
              <a:rPr lang="en-US" dirty="0"/>
              <a:t> century, it was known to 100 digits</a:t>
            </a:r>
          </a:p>
          <a:p>
            <a:r>
              <a:rPr lang="en-US" dirty="0"/>
              <a:t>With electronic computers, the number of digits known in the 20</a:t>
            </a:r>
            <a:r>
              <a:rPr lang="en-US" baseline="30000" dirty="0"/>
              <a:t>th</a:t>
            </a:r>
            <a:r>
              <a:rPr lang="en-US" dirty="0"/>
              <a:t> century went from 2,037 in 1949 to over 206 billion in 1999</a:t>
            </a:r>
          </a:p>
          <a:p>
            <a:r>
              <a:rPr lang="en-US" dirty="0"/>
              <a:t>The 2022 record holder is exactly 100 trillion digits</a:t>
            </a:r>
          </a:p>
        </p:txBody>
      </p:sp>
    </p:spTree>
    <p:extLst>
      <p:ext uri="{BB962C8B-B14F-4D97-AF65-F5344CB8AC3E}">
        <p14:creationId xmlns:p14="http://schemas.microsoft.com/office/powerpoint/2010/main" val="13347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31C8-1691-42C2-826D-B8C792297CEC}"/>
              </a:ext>
            </a:extLst>
          </p:cNvPr>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math</a:t>
            </a:r>
            <a:r>
              <a:rPr lang="en-US" dirty="0"/>
              <a:t> module</a:t>
            </a:r>
          </a:p>
        </p:txBody>
      </p:sp>
      <p:sp>
        <p:nvSpPr>
          <p:cNvPr id="3" name="Content Placeholder 2">
            <a:extLst>
              <a:ext uri="{FF2B5EF4-FFF2-40B4-BE49-F238E27FC236}">
                <a16:creationId xmlns:a16="http://schemas.microsoft.com/office/drawing/2014/main" id="{E3AE7BE8-EE22-41E9-A20A-B3F0EC325D8B}"/>
              </a:ext>
            </a:extLst>
          </p:cNvPr>
          <p:cNvSpPr>
            <a:spLocks noGrp="1"/>
          </p:cNvSpPr>
          <p:nvPr>
            <p:ph idx="1"/>
          </p:nvPr>
        </p:nvSpPr>
        <p:spPr/>
        <p:txBody>
          <a:bodyPr/>
          <a:lstStyle/>
          <a:p>
            <a:r>
              <a:rPr lang="en-US" dirty="0"/>
              <a:t>In order to do some of our </a:t>
            </a:r>
            <a:r>
              <a:rPr lang="el-GR" dirty="0"/>
              <a:t>π</a:t>
            </a:r>
            <a:r>
              <a:rPr lang="en-US" dirty="0"/>
              <a:t> calculations, we're going to need more than just basic arithmetic</a:t>
            </a:r>
          </a:p>
          <a:p>
            <a:r>
              <a:rPr lang="en-US" dirty="0"/>
              <a:t>The math module has standard functions like square root and trigonometry</a:t>
            </a:r>
          </a:p>
          <a:p>
            <a:r>
              <a:rPr lang="en-US" dirty="0"/>
              <a:t>To use it, you have to import it:</a:t>
            </a:r>
          </a:p>
        </p:txBody>
      </p:sp>
      <p:sp>
        <p:nvSpPr>
          <p:cNvPr id="4" name="Content Placeholder 2">
            <a:extLst>
              <a:ext uri="{FF2B5EF4-FFF2-40B4-BE49-F238E27FC236}">
                <a16:creationId xmlns:a16="http://schemas.microsoft.com/office/drawing/2014/main" id="{4C608D5F-FFE2-4A4C-88E3-228877CB3191}"/>
              </a:ext>
            </a:extLst>
          </p:cNvPr>
          <p:cNvSpPr txBox="1">
            <a:spLocks/>
          </p:cNvSpPr>
          <p:nvPr/>
        </p:nvSpPr>
        <p:spPr>
          <a:xfrm>
            <a:off x="609600" y="4648200"/>
            <a:ext cx="10972800" cy="762000"/>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a:solidFill>
                  <a:schemeClr val="accent6"/>
                </a:solidFill>
                <a:latin typeface="Courier New" pitchFamily="49" charset="0"/>
                <a:cs typeface="Courier New" pitchFamily="49" charset="0"/>
              </a:rPr>
              <a:t>import</a:t>
            </a:r>
            <a:r>
              <a:rPr lang="en-US" sz="2800" b="1" dirty="0">
                <a:latin typeface="Courier New" pitchFamily="49" charset="0"/>
                <a:cs typeface="Courier New" pitchFamily="49" charset="0"/>
              </a:rPr>
              <a:t> math</a:t>
            </a:r>
            <a:endPar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endParaRPr>
          </a:p>
        </p:txBody>
      </p:sp>
    </p:spTree>
    <p:extLst>
      <p:ext uri="{BB962C8B-B14F-4D97-AF65-F5344CB8AC3E}">
        <p14:creationId xmlns:p14="http://schemas.microsoft.com/office/powerpoint/2010/main" val="29625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t>
            </a:r>
            <a:r>
              <a:rPr lang="en-US" dirty="0">
                <a:latin typeface="Courier New" panose="02070309020205020404" pitchFamily="49" charset="0"/>
                <a:cs typeface="Courier New" panose="02070309020205020404" pitchFamily="49" charset="0"/>
              </a:rPr>
              <a:t>math</a:t>
            </a:r>
            <a:r>
              <a:rPr lang="en-US" dirty="0"/>
              <a:t> functions</a:t>
            </a:r>
          </a:p>
        </p:txBody>
      </p:sp>
      <p:graphicFrame>
        <p:nvGraphicFramePr>
          <p:cNvPr id="4" name="Table 3"/>
          <p:cNvGraphicFramePr>
            <a:graphicFrameLocks noGrp="1"/>
          </p:cNvGraphicFramePr>
          <p:nvPr>
            <p:extLst>
              <p:ext uri="{D42A27DB-BD31-4B8C-83A1-F6EECF244321}">
                <p14:modId xmlns:p14="http://schemas.microsoft.com/office/powerpoint/2010/main" val="3828854719"/>
              </p:ext>
            </p:extLst>
          </p:nvPr>
        </p:nvGraphicFramePr>
        <p:xfrm>
          <a:off x="1011977" y="1554480"/>
          <a:ext cx="10168046" cy="5151120"/>
        </p:xfrm>
        <a:graphic>
          <a:graphicData uri="http://schemas.openxmlformats.org/drawingml/2006/table">
            <a:tbl>
              <a:tblPr firstRow="1" bandRow="1">
                <a:tableStyleId>{5C22544A-7EE6-4342-B048-85BDC9FD1C3A}</a:tableStyleId>
              </a:tblPr>
              <a:tblGrid>
                <a:gridCol w="1730693">
                  <a:extLst>
                    <a:ext uri="{9D8B030D-6E8A-4147-A177-3AD203B41FA5}">
                      <a16:colId xmlns:a16="http://schemas.microsoft.com/office/drawing/2014/main" val="20000"/>
                    </a:ext>
                  </a:extLst>
                </a:gridCol>
                <a:gridCol w="3078480">
                  <a:extLst>
                    <a:ext uri="{9D8B030D-6E8A-4147-A177-3AD203B41FA5}">
                      <a16:colId xmlns:a16="http://schemas.microsoft.com/office/drawing/2014/main" val="20001"/>
                    </a:ext>
                  </a:extLst>
                </a:gridCol>
                <a:gridCol w="5358873">
                  <a:extLst>
                    <a:ext uri="{9D8B030D-6E8A-4147-A177-3AD203B41FA5}">
                      <a16:colId xmlns:a16="http://schemas.microsoft.com/office/drawing/2014/main" val="20002"/>
                    </a:ext>
                  </a:extLst>
                </a:gridCol>
              </a:tblGrid>
              <a:tr h="327543">
                <a:tc>
                  <a:txBody>
                    <a:bodyPr/>
                    <a:lstStyle/>
                    <a:p>
                      <a:pPr algn="ctr"/>
                      <a:r>
                        <a:rPr lang="en-US" sz="2000" dirty="0"/>
                        <a:t>Return type</a:t>
                      </a:r>
                    </a:p>
                  </a:txBody>
                  <a:tcPr/>
                </a:tc>
                <a:tc>
                  <a:txBody>
                    <a:bodyPr/>
                    <a:lstStyle/>
                    <a:p>
                      <a:pPr algn="ctr"/>
                      <a:r>
                        <a:rPr lang="en-US" sz="2000" dirty="0"/>
                        <a:t>Name</a:t>
                      </a:r>
                    </a:p>
                  </a:txBody>
                  <a:tcPr/>
                </a:tc>
                <a:tc>
                  <a:txBody>
                    <a:bodyPr/>
                    <a:lstStyle/>
                    <a:p>
                      <a:pPr algn="ctr"/>
                      <a:r>
                        <a:rPr lang="en-US" sz="2000" dirty="0"/>
                        <a:t>Job</a:t>
                      </a:r>
                    </a:p>
                  </a:txBody>
                  <a:tcPr/>
                </a:tc>
                <a:extLst>
                  <a:ext uri="{0D108BD9-81ED-4DB2-BD59-A6C34878D82A}">
                    <a16:rowId xmlns:a16="http://schemas.microsoft.com/office/drawing/2014/main" val="10000"/>
                  </a:ext>
                </a:extLst>
              </a:tr>
              <a:tr h="327543">
                <a:tc>
                  <a:txBody>
                    <a:bodyPr/>
                    <a:lstStyle/>
                    <a:p>
                      <a:pPr algn="ctr"/>
                      <a:r>
                        <a:rPr lang="en-US" sz="2000" dirty="0"/>
                        <a:t>Integer</a:t>
                      </a:r>
                    </a:p>
                  </a:txBody>
                  <a:tcPr/>
                </a:tc>
                <a:tc>
                  <a:txBody>
                    <a:bodyPr/>
                    <a:lstStyle/>
                    <a:p>
                      <a:pPr algn="l"/>
                      <a:r>
                        <a:rPr lang="en-US" sz="2000" b="1" dirty="0">
                          <a:latin typeface="Courier New" pitchFamily="49" charset="0"/>
                          <a:cs typeface="Courier New" pitchFamily="49" charset="0"/>
                        </a:rPr>
                        <a:t>ceil( x )</a:t>
                      </a:r>
                    </a:p>
                  </a:txBody>
                  <a:tcPr/>
                </a:tc>
                <a:tc>
                  <a:txBody>
                    <a:bodyPr/>
                    <a:lstStyle/>
                    <a:p>
                      <a:pPr algn="ctr"/>
                      <a:r>
                        <a:rPr lang="en-US" sz="2000" dirty="0"/>
                        <a:t>Find the ceiling of x</a:t>
                      </a:r>
                    </a:p>
                  </a:txBody>
                  <a:tcPr/>
                </a:tc>
                <a:extLst>
                  <a:ext uri="{0D108BD9-81ED-4DB2-BD59-A6C34878D82A}">
                    <a16:rowId xmlns:a16="http://schemas.microsoft.com/office/drawing/2014/main" val="2798100002"/>
                  </a:ext>
                </a:extLst>
              </a:tr>
              <a:tr h="327543">
                <a:tc>
                  <a:txBody>
                    <a:bodyPr/>
                    <a:lstStyle/>
                    <a:p>
                      <a:pPr algn="ctr"/>
                      <a:r>
                        <a:rPr lang="en-US" sz="2000" dirty="0"/>
                        <a:t>Integer</a:t>
                      </a:r>
                    </a:p>
                  </a:txBody>
                  <a:tcPr/>
                </a:tc>
                <a:tc>
                  <a:txBody>
                    <a:bodyPr/>
                    <a:lstStyle/>
                    <a:p>
                      <a:pPr algn="l"/>
                      <a:r>
                        <a:rPr lang="en-US" sz="2000" b="1" dirty="0">
                          <a:latin typeface="Courier New" pitchFamily="49" charset="0"/>
                          <a:cs typeface="Courier New" pitchFamily="49" charset="0"/>
                        </a:rPr>
                        <a:t>floor( x</a:t>
                      </a:r>
                      <a:r>
                        <a:rPr lang="en-US" sz="2000" b="1" baseline="0" dirty="0">
                          <a:latin typeface="Courier New" pitchFamily="49" charset="0"/>
                          <a:cs typeface="Courier New" pitchFamily="49" charset="0"/>
                        </a:rPr>
                        <a:t> )</a:t>
                      </a:r>
                      <a:endParaRPr lang="en-US" sz="2000" b="1" dirty="0">
                        <a:latin typeface="Courier New" pitchFamily="49" charset="0"/>
                        <a:cs typeface="Courier New" pitchFamily="49" charset="0"/>
                      </a:endParaRPr>
                    </a:p>
                  </a:txBody>
                  <a:tcPr/>
                </a:tc>
                <a:tc>
                  <a:txBody>
                    <a:bodyPr/>
                    <a:lstStyle/>
                    <a:p>
                      <a:pPr algn="ctr"/>
                      <a:r>
                        <a:rPr lang="en-US" sz="2000" dirty="0"/>
                        <a:t>Find the floor of x</a:t>
                      </a:r>
                    </a:p>
                  </a:txBody>
                  <a:tcPr/>
                </a:tc>
                <a:extLst>
                  <a:ext uri="{0D108BD9-81ED-4DB2-BD59-A6C34878D82A}">
                    <a16:rowId xmlns:a16="http://schemas.microsoft.com/office/drawing/2014/main" val="3678215959"/>
                  </a:ext>
                </a:extLst>
              </a:tr>
              <a:tr h="327543">
                <a:tc>
                  <a:txBody>
                    <a:bodyPr/>
                    <a:lstStyle/>
                    <a:p>
                      <a:pPr algn="ctr"/>
                      <a:r>
                        <a:rPr lang="en-US" sz="2000" dirty="0"/>
                        <a:t>Floating-point</a:t>
                      </a:r>
                    </a:p>
                  </a:txBody>
                  <a:tcPr/>
                </a:tc>
                <a:tc>
                  <a:txBody>
                    <a:bodyPr/>
                    <a:lstStyle/>
                    <a:p>
                      <a:pPr algn="l"/>
                      <a:r>
                        <a:rPr lang="en-US" sz="2000" b="1" dirty="0" err="1">
                          <a:latin typeface="Courier New" pitchFamily="49" charset="0"/>
                          <a:cs typeface="Courier New" pitchFamily="49" charset="0"/>
                        </a:rPr>
                        <a:t>fabs</a:t>
                      </a:r>
                      <a:r>
                        <a:rPr lang="en-US" sz="2000" b="1" dirty="0">
                          <a:latin typeface="Courier New" pitchFamily="49" charset="0"/>
                          <a:cs typeface="Courier New" pitchFamily="49" charset="0"/>
                        </a:rPr>
                        <a:t>( x )</a:t>
                      </a:r>
                    </a:p>
                  </a:txBody>
                  <a:tcPr/>
                </a:tc>
                <a:tc>
                  <a:txBody>
                    <a:bodyPr/>
                    <a:lstStyle/>
                    <a:p>
                      <a:pPr algn="ctr"/>
                      <a:r>
                        <a:rPr lang="en-US" sz="2000" dirty="0"/>
                        <a:t>Find the absolute value of x</a:t>
                      </a:r>
                    </a:p>
                  </a:txBody>
                  <a:tcPr/>
                </a:tc>
                <a:extLst>
                  <a:ext uri="{0D108BD9-81ED-4DB2-BD59-A6C34878D82A}">
                    <a16:rowId xmlns:a16="http://schemas.microsoft.com/office/drawing/2014/main" val="3026394957"/>
                  </a:ext>
                </a:extLst>
              </a:tr>
              <a:tr h="327543">
                <a:tc>
                  <a:txBody>
                    <a:bodyPr/>
                    <a:lstStyle/>
                    <a:p>
                      <a:pPr algn="ctr"/>
                      <a:r>
                        <a:rPr lang="en-US" sz="2000" dirty="0"/>
                        <a:t>Floating-point</a:t>
                      </a:r>
                    </a:p>
                  </a:txBody>
                  <a:tcPr/>
                </a:tc>
                <a:tc>
                  <a:txBody>
                    <a:bodyPr/>
                    <a:lstStyle/>
                    <a:p>
                      <a:pPr algn="l"/>
                      <a:r>
                        <a:rPr lang="en-US" sz="2000" b="1" dirty="0">
                          <a:latin typeface="Courier New" pitchFamily="49" charset="0"/>
                          <a:cs typeface="Courier New" pitchFamily="49" charset="0"/>
                        </a:rPr>
                        <a:t>sin( theta )</a:t>
                      </a:r>
                    </a:p>
                  </a:txBody>
                  <a:tcPr/>
                </a:tc>
                <a:tc>
                  <a:txBody>
                    <a:bodyPr/>
                    <a:lstStyle/>
                    <a:p>
                      <a:pPr algn="ctr"/>
                      <a:r>
                        <a:rPr lang="en-US" sz="2000" dirty="0"/>
                        <a:t>Find the sine of angle theta</a:t>
                      </a:r>
                    </a:p>
                  </a:txBody>
                  <a:tcPr/>
                </a:tc>
                <a:extLst>
                  <a:ext uri="{0D108BD9-81ED-4DB2-BD59-A6C34878D82A}">
                    <a16:rowId xmlns:a16="http://schemas.microsoft.com/office/drawing/2014/main" val="10001"/>
                  </a:ext>
                </a:extLst>
              </a:tr>
              <a:tr h="327543">
                <a:tc>
                  <a:txBody>
                    <a:bodyPr/>
                    <a:lstStyle/>
                    <a:p>
                      <a:pPr algn="ctr"/>
                      <a:r>
                        <a:rPr lang="en-US" sz="2000" dirty="0"/>
                        <a:t>Floating-point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ourier New" pitchFamily="49" charset="0"/>
                          <a:cs typeface="Courier New" pitchFamily="49" charset="0"/>
                        </a:rPr>
                        <a:t>cos( theta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Find the cosine of angle theta</a:t>
                      </a:r>
                    </a:p>
                  </a:txBody>
                  <a:tcPr/>
                </a:tc>
                <a:extLst>
                  <a:ext uri="{0D108BD9-81ED-4DB2-BD59-A6C34878D82A}">
                    <a16:rowId xmlns:a16="http://schemas.microsoft.com/office/drawing/2014/main" val="10002"/>
                  </a:ext>
                </a:extLst>
              </a:tr>
              <a:tr h="327543">
                <a:tc>
                  <a:txBody>
                    <a:bodyPr/>
                    <a:lstStyle/>
                    <a:p>
                      <a:pPr algn="ctr"/>
                      <a:r>
                        <a:rPr lang="en-US" sz="2000" dirty="0"/>
                        <a:t>Floating-point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ourier New" pitchFamily="49" charset="0"/>
                          <a:cs typeface="Courier New" pitchFamily="49" charset="0"/>
                        </a:rPr>
                        <a:t>tan( theta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Find the tangent of angle theta</a:t>
                      </a:r>
                    </a:p>
                  </a:txBody>
                  <a:tcPr/>
                </a:tc>
                <a:extLst>
                  <a:ext uri="{0D108BD9-81ED-4DB2-BD59-A6C34878D82A}">
                    <a16:rowId xmlns:a16="http://schemas.microsoft.com/office/drawing/2014/main" val="10003"/>
                  </a:ext>
                </a:extLst>
              </a:tr>
              <a:tr h="327543">
                <a:tc>
                  <a:txBody>
                    <a:bodyPr/>
                    <a:lstStyle/>
                    <a:p>
                      <a:pPr algn="ctr"/>
                      <a:r>
                        <a:rPr lang="en-US" sz="2000" dirty="0"/>
                        <a:t>Floating-point</a:t>
                      </a:r>
                    </a:p>
                  </a:txBody>
                  <a:tcPr/>
                </a:tc>
                <a:tc>
                  <a:txBody>
                    <a:bodyPr/>
                    <a:lstStyle/>
                    <a:p>
                      <a:pPr algn="l"/>
                      <a:r>
                        <a:rPr lang="en-US" sz="2000" b="1" dirty="0" err="1">
                          <a:latin typeface="Courier New" pitchFamily="49" charset="0"/>
                          <a:cs typeface="Courier New" pitchFamily="49" charset="0"/>
                        </a:rPr>
                        <a:t>exp</a:t>
                      </a:r>
                      <a:r>
                        <a:rPr lang="en-US" sz="2000" b="1" dirty="0">
                          <a:latin typeface="Courier New" pitchFamily="49" charset="0"/>
                          <a:cs typeface="Courier New" pitchFamily="49" charset="0"/>
                        </a:rPr>
                        <a:t>( a )</a:t>
                      </a:r>
                    </a:p>
                  </a:txBody>
                  <a:tcPr/>
                </a:tc>
                <a:tc>
                  <a:txBody>
                    <a:bodyPr/>
                    <a:lstStyle/>
                    <a:p>
                      <a:pPr algn="ctr"/>
                      <a:r>
                        <a:rPr lang="en-US" sz="2000" dirty="0"/>
                        <a:t>Raise</a:t>
                      </a:r>
                      <a:r>
                        <a:rPr lang="en-US" sz="2000" baseline="0" dirty="0"/>
                        <a:t> </a:t>
                      </a:r>
                      <a:r>
                        <a:rPr lang="en-US" sz="2000" b="0" i="1" baseline="0" dirty="0"/>
                        <a:t>e</a:t>
                      </a:r>
                      <a:r>
                        <a:rPr lang="en-US" sz="2000" baseline="0" dirty="0"/>
                        <a:t> to the power of a (</a:t>
                      </a:r>
                      <a:r>
                        <a:rPr lang="en-US" sz="2000" i="1" baseline="0" dirty="0"/>
                        <a:t>e</a:t>
                      </a:r>
                      <a:r>
                        <a:rPr lang="en-US" sz="2000" baseline="30000" dirty="0"/>
                        <a:t>a</a:t>
                      </a:r>
                      <a:r>
                        <a:rPr lang="en-US" sz="2000" dirty="0"/>
                        <a:t>)</a:t>
                      </a:r>
                      <a:endParaRPr lang="en-US" sz="2000" baseline="30000" dirty="0"/>
                    </a:p>
                  </a:txBody>
                  <a:tcPr/>
                </a:tc>
                <a:extLst>
                  <a:ext uri="{0D108BD9-81ED-4DB2-BD59-A6C34878D82A}">
                    <a16:rowId xmlns:a16="http://schemas.microsoft.com/office/drawing/2014/main" val="10004"/>
                  </a:ext>
                </a:extLst>
              </a:tr>
              <a:tr h="327543">
                <a:tc>
                  <a:txBody>
                    <a:bodyPr/>
                    <a:lstStyle/>
                    <a:p>
                      <a:pPr algn="ctr"/>
                      <a:r>
                        <a:rPr lang="en-US" sz="2000" dirty="0"/>
                        <a:t>Floating-point</a:t>
                      </a:r>
                    </a:p>
                  </a:txBody>
                  <a:tcPr/>
                </a:tc>
                <a:tc>
                  <a:txBody>
                    <a:bodyPr/>
                    <a:lstStyle/>
                    <a:p>
                      <a:pPr algn="l"/>
                      <a:r>
                        <a:rPr lang="en-US" sz="2000" b="1" dirty="0">
                          <a:latin typeface="Courier New" pitchFamily="49" charset="0"/>
                          <a:cs typeface="Courier New" pitchFamily="49" charset="0"/>
                        </a:rPr>
                        <a:t>log( a )</a:t>
                      </a:r>
                    </a:p>
                  </a:txBody>
                  <a:tcPr/>
                </a:tc>
                <a:tc>
                  <a:txBody>
                    <a:bodyPr/>
                    <a:lstStyle/>
                    <a:p>
                      <a:pPr algn="ctr"/>
                      <a:r>
                        <a:rPr lang="en-US" sz="2000" dirty="0"/>
                        <a:t>Find the natural log of a</a:t>
                      </a:r>
                    </a:p>
                  </a:txBody>
                  <a:tcPr/>
                </a:tc>
                <a:extLst>
                  <a:ext uri="{0D108BD9-81ED-4DB2-BD59-A6C34878D82A}">
                    <a16:rowId xmlns:a16="http://schemas.microsoft.com/office/drawing/2014/main" val="10005"/>
                  </a:ext>
                </a:extLst>
              </a:tr>
              <a:tr h="327543">
                <a:tc>
                  <a:txBody>
                    <a:bodyPr/>
                    <a:lstStyle/>
                    <a:p>
                      <a:pPr algn="ctr"/>
                      <a:r>
                        <a:rPr lang="en-US" sz="2000" dirty="0"/>
                        <a:t>Floating-point</a:t>
                      </a:r>
                    </a:p>
                  </a:txBody>
                  <a:tcPr/>
                </a:tc>
                <a:tc>
                  <a:txBody>
                    <a:bodyPr/>
                    <a:lstStyle/>
                    <a:p>
                      <a:pPr algn="l"/>
                      <a:r>
                        <a:rPr lang="en-US" sz="2000" b="1" dirty="0">
                          <a:latin typeface="Courier New" pitchFamily="49" charset="0"/>
                          <a:cs typeface="Courier New" pitchFamily="49" charset="0"/>
                        </a:rPr>
                        <a:t>pow( a, b )</a:t>
                      </a:r>
                    </a:p>
                  </a:txBody>
                  <a:tcPr/>
                </a:tc>
                <a:tc>
                  <a:txBody>
                    <a:bodyPr/>
                    <a:lstStyle/>
                    <a:p>
                      <a:pPr algn="ctr"/>
                      <a:r>
                        <a:rPr lang="en-US" sz="2000" dirty="0"/>
                        <a:t>Raise</a:t>
                      </a:r>
                      <a:r>
                        <a:rPr lang="en-US" sz="2000" baseline="0" dirty="0"/>
                        <a:t> a to the power of b (</a:t>
                      </a:r>
                      <a:r>
                        <a:rPr lang="en-US" sz="2000" baseline="0" dirty="0" err="1"/>
                        <a:t>a</a:t>
                      </a:r>
                      <a:r>
                        <a:rPr lang="en-US" sz="2000" baseline="30000" dirty="0" err="1"/>
                        <a:t>b</a:t>
                      </a:r>
                      <a:r>
                        <a:rPr lang="en-US" sz="2000" baseline="0" dirty="0"/>
                        <a:t>)</a:t>
                      </a:r>
                      <a:endParaRPr lang="en-US" sz="2000" dirty="0"/>
                    </a:p>
                  </a:txBody>
                  <a:tcPr/>
                </a:tc>
                <a:extLst>
                  <a:ext uri="{0D108BD9-81ED-4DB2-BD59-A6C34878D82A}">
                    <a16:rowId xmlns:a16="http://schemas.microsoft.com/office/drawing/2014/main" val="10006"/>
                  </a:ext>
                </a:extLst>
              </a:tr>
              <a:tr h="327543">
                <a:tc>
                  <a:txBody>
                    <a:bodyPr/>
                    <a:lstStyle/>
                    <a:p>
                      <a:pPr algn="ctr"/>
                      <a:r>
                        <a:rPr lang="en-US" sz="2000" dirty="0"/>
                        <a:t>Floating-point</a:t>
                      </a:r>
                    </a:p>
                  </a:txBody>
                  <a:tcPr/>
                </a:tc>
                <a:tc>
                  <a:txBody>
                    <a:bodyPr/>
                    <a:lstStyle/>
                    <a:p>
                      <a:pPr algn="l"/>
                      <a:r>
                        <a:rPr lang="en-US" sz="2000" b="1" dirty="0" err="1">
                          <a:latin typeface="Courier New" pitchFamily="49" charset="0"/>
                          <a:cs typeface="Courier New" pitchFamily="49" charset="0"/>
                        </a:rPr>
                        <a:t>sqrt</a:t>
                      </a:r>
                      <a:r>
                        <a:rPr lang="en-US" sz="2000" b="1" dirty="0">
                          <a:latin typeface="Courier New" pitchFamily="49" charset="0"/>
                          <a:cs typeface="Courier New" pitchFamily="49" charset="0"/>
                        </a:rPr>
                        <a:t>( a )</a:t>
                      </a:r>
                    </a:p>
                  </a:txBody>
                  <a:tcPr/>
                </a:tc>
                <a:tc>
                  <a:txBody>
                    <a:bodyPr/>
                    <a:lstStyle/>
                    <a:p>
                      <a:pPr algn="ctr"/>
                      <a:r>
                        <a:rPr lang="en-US" sz="2000" dirty="0"/>
                        <a:t>Find the square root of a</a:t>
                      </a:r>
                    </a:p>
                  </a:txBody>
                  <a:tcPr/>
                </a:tc>
                <a:extLst>
                  <a:ext uri="{0D108BD9-81ED-4DB2-BD59-A6C34878D82A}">
                    <a16:rowId xmlns:a16="http://schemas.microsoft.com/office/drawing/2014/main" val="10009"/>
                  </a:ext>
                </a:extLst>
              </a:tr>
              <a:tr h="327543">
                <a:tc>
                  <a:txBody>
                    <a:bodyPr/>
                    <a:lstStyle/>
                    <a:p>
                      <a:pPr algn="ctr"/>
                      <a:r>
                        <a:rPr lang="en-US" sz="2000" dirty="0"/>
                        <a:t>Floating-point</a:t>
                      </a:r>
                    </a:p>
                  </a:txBody>
                  <a:tcPr/>
                </a:tc>
                <a:tc>
                  <a:txBody>
                    <a:bodyPr/>
                    <a:lstStyle/>
                    <a:p>
                      <a:pPr algn="l"/>
                      <a:r>
                        <a:rPr lang="en-US" sz="2000" b="1" dirty="0">
                          <a:latin typeface="Courier New" pitchFamily="49" charset="0"/>
                          <a:cs typeface="Courier New" pitchFamily="49" charset="0"/>
                        </a:rPr>
                        <a:t>degrees( </a:t>
                      </a:r>
                      <a:r>
                        <a:rPr lang="en-US" sz="2000" b="1" baseline="0" dirty="0">
                          <a:latin typeface="Courier New" pitchFamily="49" charset="0"/>
                          <a:cs typeface="Courier New" pitchFamily="49" charset="0"/>
                        </a:rPr>
                        <a:t>radians )</a:t>
                      </a:r>
                      <a:endParaRPr lang="en-US" sz="2000" b="1" dirty="0">
                        <a:latin typeface="Courier New" pitchFamily="49" charset="0"/>
                        <a:cs typeface="Courier New" pitchFamily="49" charset="0"/>
                      </a:endParaRPr>
                    </a:p>
                  </a:txBody>
                  <a:tcPr/>
                </a:tc>
                <a:tc>
                  <a:txBody>
                    <a:bodyPr/>
                    <a:lstStyle/>
                    <a:p>
                      <a:pPr algn="ctr"/>
                      <a:r>
                        <a:rPr lang="en-US" sz="2000" dirty="0"/>
                        <a:t>Convert radians to degrees</a:t>
                      </a:r>
                    </a:p>
                  </a:txBody>
                  <a:tcPr/>
                </a:tc>
                <a:extLst>
                  <a:ext uri="{0D108BD9-81ED-4DB2-BD59-A6C34878D82A}">
                    <a16:rowId xmlns:a16="http://schemas.microsoft.com/office/drawing/2014/main" val="10010"/>
                  </a:ext>
                </a:extLst>
              </a:tr>
              <a:tr h="327543">
                <a:tc>
                  <a:txBody>
                    <a:bodyPr/>
                    <a:lstStyle/>
                    <a:p>
                      <a:pPr algn="ctr"/>
                      <a:r>
                        <a:rPr lang="en-US" sz="2000" dirty="0"/>
                        <a:t>Floating-point</a:t>
                      </a:r>
                    </a:p>
                  </a:txBody>
                  <a:tcPr/>
                </a:tc>
                <a:tc>
                  <a:txBody>
                    <a:bodyPr/>
                    <a:lstStyle/>
                    <a:p>
                      <a:pPr algn="l"/>
                      <a:r>
                        <a:rPr lang="en-US" sz="2000" b="1" dirty="0">
                          <a:latin typeface="Courier New" pitchFamily="49" charset="0"/>
                          <a:cs typeface="Courier New" pitchFamily="49" charset="0"/>
                        </a:rPr>
                        <a:t>radians( </a:t>
                      </a:r>
                      <a:r>
                        <a:rPr lang="en-US" sz="2000" b="1" baseline="0" dirty="0">
                          <a:latin typeface="Courier New" pitchFamily="49" charset="0"/>
                          <a:cs typeface="Courier New" pitchFamily="49" charset="0"/>
                        </a:rPr>
                        <a:t>degrees )</a:t>
                      </a:r>
                      <a:endParaRPr lang="en-US" sz="2000" b="1" dirty="0">
                        <a:latin typeface="Courier New" pitchFamily="49" charset="0"/>
                        <a:cs typeface="Courier New" pitchFamily="49" charset="0"/>
                      </a:endParaRPr>
                    </a:p>
                  </a:txBody>
                  <a:tcPr/>
                </a:tc>
                <a:tc>
                  <a:txBody>
                    <a:bodyPr/>
                    <a:lstStyle/>
                    <a:p>
                      <a:pPr algn="ctr"/>
                      <a:r>
                        <a:rPr lang="en-US" sz="2000" dirty="0"/>
                        <a:t>Convert degrees to radians</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2660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5835-FAC1-4C16-A983-74535B837583}"/>
              </a:ext>
            </a:extLst>
          </p:cNvPr>
          <p:cNvSpPr>
            <a:spLocks noGrp="1"/>
          </p:cNvSpPr>
          <p:nvPr>
            <p:ph type="title"/>
          </p:nvPr>
        </p:nvSpPr>
        <p:spPr/>
        <p:txBody>
          <a:bodyPr/>
          <a:lstStyle/>
          <a:p>
            <a:r>
              <a:rPr lang="en-US" dirty="0"/>
              <a:t>Using </a:t>
            </a:r>
            <a:r>
              <a:rPr lang="en-US" dirty="0">
                <a:latin typeface="Courier New" panose="02070309020205020404" pitchFamily="49" charset="0"/>
                <a:cs typeface="Courier New" panose="02070309020205020404" pitchFamily="49" charset="0"/>
              </a:rPr>
              <a:t>math</a:t>
            </a:r>
            <a:r>
              <a:rPr lang="en-US" dirty="0"/>
              <a:t> functions</a:t>
            </a:r>
          </a:p>
        </p:txBody>
      </p:sp>
      <p:sp>
        <p:nvSpPr>
          <p:cNvPr id="3" name="Content Placeholder 2">
            <a:extLst>
              <a:ext uri="{FF2B5EF4-FFF2-40B4-BE49-F238E27FC236}">
                <a16:creationId xmlns:a16="http://schemas.microsoft.com/office/drawing/2014/main" id="{AD6AA037-A4C7-4556-A097-1C1CB60D70AB}"/>
              </a:ext>
            </a:extLst>
          </p:cNvPr>
          <p:cNvSpPr>
            <a:spLocks noGrp="1"/>
          </p:cNvSpPr>
          <p:nvPr>
            <p:ph idx="1"/>
          </p:nvPr>
        </p:nvSpPr>
        <p:spPr/>
        <p:txBody>
          <a:bodyPr>
            <a:normAutofit lnSpcReduction="10000"/>
          </a:bodyPr>
          <a:lstStyle/>
          <a:p>
            <a:r>
              <a:rPr lang="en-US" dirty="0"/>
              <a:t>After importing </a:t>
            </a:r>
            <a:r>
              <a:rPr lang="en-US" b="1" dirty="0">
                <a:latin typeface="Courier New" panose="02070309020205020404" pitchFamily="49" charset="0"/>
                <a:cs typeface="Courier New" panose="02070309020205020404" pitchFamily="49" charset="0"/>
              </a:rPr>
              <a:t>math</a:t>
            </a:r>
            <a:r>
              <a:rPr lang="en-US" dirty="0"/>
              <a:t>, you still say </a:t>
            </a:r>
            <a:r>
              <a:rPr lang="en-US" b="1" dirty="0">
                <a:latin typeface="Courier New" panose="02070309020205020404" pitchFamily="49" charset="0"/>
                <a:cs typeface="Courier New" panose="02070309020205020404" pitchFamily="49" charset="0"/>
              </a:rPr>
              <a:t>math.</a:t>
            </a:r>
            <a:r>
              <a:rPr lang="en-US" dirty="0"/>
              <a:t> before the name of a function</a:t>
            </a:r>
          </a:p>
          <a:p>
            <a:r>
              <a:rPr lang="en-US" dirty="0"/>
              <a:t>For example, to compute the cosine of 2.6 radians, you can do the following:</a:t>
            </a:r>
          </a:p>
          <a:p>
            <a:endParaRPr lang="en-US" dirty="0"/>
          </a:p>
          <a:p>
            <a:endParaRPr lang="en-US" dirty="0"/>
          </a:p>
          <a:p>
            <a:endParaRPr lang="en-US" dirty="0"/>
          </a:p>
          <a:p>
            <a:endParaRPr lang="en-US" dirty="0"/>
          </a:p>
          <a:p>
            <a:r>
              <a:rPr lang="en-US" dirty="0"/>
              <a:t>Note that all the trigonometry functions take radians, not degrees</a:t>
            </a:r>
          </a:p>
        </p:txBody>
      </p:sp>
      <p:sp>
        <p:nvSpPr>
          <p:cNvPr id="4" name="Content Placeholder 2">
            <a:extLst>
              <a:ext uri="{FF2B5EF4-FFF2-40B4-BE49-F238E27FC236}">
                <a16:creationId xmlns:a16="http://schemas.microsoft.com/office/drawing/2014/main" id="{ADD51FF3-8F4D-4170-846F-DB4DA072237B}"/>
              </a:ext>
            </a:extLst>
          </p:cNvPr>
          <p:cNvSpPr txBox="1">
            <a:spLocks/>
          </p:cNvSpPr>
          <p:nvPr/>
        </p:nvSpPr>
        <p:spPr>
          <a:xfrm>
            <a:off x="609600" y="3810000"/>
            <a:ext cx="10972800" cy="1219200"/>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a:solidFill>
                  <a:schemeClr val="accent6"/>
                </a:solidFill>
                <a:latin typeface="Courier New" pitchFamily="49" charset="0"/>
                <a:cs typeface="Courier New" pitchFamily="49" charset="0"/>
              </a:rPr>
              <a:t>import</a:t>
            </a:r>
            <a:r>
              <a:rPr lang="en-US" sz="2800" b="1" dirty="0">
                <a:latin typeface="Courier New" pitchFamily="49" charset="0"/>
                <a:cs typeface="Courier New" pitchFamily="49" charset="0"/>
              </a:rPr>
              <a:t> math</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a:solidFill>
                  <a:schemeClr val="tx1"/>
                </a:solidFill>
                <a:latin typeface="Courier New" pitchFamily="49" charset="0"/>
                <a:cs typeface="Courier New" pitchFamily="49" charset="0"/>
              </a:rPr>
              <a:t>r</a:t>
            </a:r>
            <a:r>
              <a:rPr kumimoji="0" lang="en-US" sz="2800" b="1" i="0" u="none" strike="noStrike" kern="1200" cap="none" spc="0" normalizeH="0" baseline="0" noProof="0" dirty="0" err="1">
                <a:ln>
                  <a:noFill/>
                </a:ln>
                <a:solidFill>
                  <a:schemeClr val="tx1"/>
                </a:solidFill>
                <a:effectLst/>
                <a:uLnTx/>
                <a:uFillTx/>
                <a:latin typeface="Courier New" pitchFamily="49" charset="0"/>
                <a:cs typeface="Courier New" pitchFamily="49" charset="0"/>
              </a:rPr>
              <a:t>esult</a:t>
            </a:r>
            <a:r>
              <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rPr>
              <a:t> = </a:t>
            </a:r>
            <a:r>
              <a:rPr kumimoji="0" lang="en-US" sz="2800" b="1" i="0" u="none" strike="noStrike" kern="1200" cap="none" spc="0" normalizeH="0" baseline="0" noProof="0" dirty="0" err="1">
                <a:ln>
                  <a:noFill/>
                </a:ln>
                <a:solidFill>
                  <a:schemeClr val="tx1"/>
                </a:solidFill>
                <a:effectLst/>
                <a:uLnTx/>
                <a:uFillTx/>
                <a:latin typeface="Courier New" pitchFamily="49" charset="0"/>
                <a:cs typeface="Courier New" pitchFamily="49" charset="0"/>
              </a:rPr>
              <a:t>math.cos</a:t>
            </a:r>
            <a:r>
              <a:rPr kumimoji="0" lang="en-US" sz="2800" b="1" i="0" u="none" strike="noStrike" kern="1200" cap="none" spc="0" normalizeH="0" baseline="0" noProof="0" dirty="0">
                <a:ln>
                  <a:noFill/>
                </a:ln>
                <a:solidFill>
                  <a:schemeClr val="tx1"/>
                </a:solidFill>
                <a:effectLst/>
                <a:uLnTx/>
                <a:uFillTx/>
                <a:latin typeface="Courier New" pitchFamily="49" charset="0"/>
                <a:cs typeface="Courier New" pitchFamily="49" charset="0"/>
              </a:rPr>
              <a:t>(2.6)</a:t>
            </a:r>
          </a:p>
        </p:txBody>
      </p:sp>
    </p:spTree>
    <p:extLst>
      <p:ext uri="{BB962C8B-B14F-4D97-AF65-F5344CB8AC3E}">
        <p14:creationId xmlns:p14="http://schemas.microsoft.com/office/powerpoint/2010/main" val="19495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2238</TotalTime>
  <Words>1476</Words>
  <Application>Microsoft Office PowerPoint</Application>
  <PresentationFormat>Widescreen</PresentationFormat>
  <Paragraphs>182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Cambria Math</vt:lpstr>
      <vt:lpstr>Corbel</vt:lpstr>
      <vt:lpstr>Courier New</vt:lpstr>
      <vt:lpstr>Wingdings</vt:lpstr>
      <vt:lpstr>Wingdings 2</vt:lpstr>
      <vt:lpstr>Wingdings 3</vt:lpstr>
      <vt:lpstr>Module</vt:lpstr>
      <vt:lpstr>COMP 1800</vt:lpstr>
      <vt:lpstr>Last time</vt:lpstr>
      <vt:lpstr>Questions?</vt:lpstr>
      <vt:lpstr>What is π?</vt:lpstr>
      <vt:lpstr>PowerPoint Presentation</vt:lpstr>
      <vt:lpstr>Attempts to approximate π </vt:lpstr>
      <vt:lpstr>math module</vt:lpstr>
      <vt:lpstr>Some math functions</vt:lpstr>
      <vt:lpstr>Using math functions</vt:lpstr>
      <vt:lpstr>Archimedes' method</vt:lpstr>
      <vt:lpstr>Math behind Archimedes</vt:lpstr>
      <vt:lpstr>Writing a function</vt:lpstr>
      <vt:lpstr>return statements</vt:lpstr>
      <vt:lpstr>The range() function</vt:lpstr>
      <vt:lpstr>Various approximation values</vt:lpstr>
      <vt:lpstr>Improved approximation</vt:lpstr>
      <vt:lpstr>Patterns</vt:lpstr>
      <vt:lpstr>Gottfried Wilhelm von Leibniz</vt:lpstr>
      <vt:lpstr>John Wallis</vt:lpstr>
      <vt:lpstr>Wallis approximation</vt:lpstr>
      <vt:lpstr>Upcoming</vt:lpstr>
      <vt:lpstr>Next time…</vt:lpstr>
      <vt:lpstr>PowerPoint Presentation</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177</dc:title>
  <dc:creator>Barry Wittman</dc:creator>
  <cp:lastModifiedBy>Wittman, Barry</cp:lastModifiedBy>
  <cp:revision>302</cp:revision>
  <dcterms:created xsi:type="dcterms:W3CDTF">2009-01-11T21:03:04Z</dcterms:created>
  <dcterms:modified xsi:type="dcterms:W3CDTF">2023-08-28T20:06:21Z</dcterms:modified>
</cp:coreProperties>
</file>